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312" r:id="rId3"/>
    <p:sldId id="327" r:id="rId4"/>
    <p:sldId id="307" r:id="rId5"/>
    <p:sldId id="270" r:id="rId6"/>
    <p:sldId id="271" r:id="rId7"/>
    <p:sldId id="259" r:id="rId8"/>
    <p:sldId id="272" r:id="rId9"/>
    <p:sldId id="277" r:id="rId10"/>
    <p:sldId id="278" r:id="rId11"/>
    <p:sldId id="260" r:id="rId12"/>
    <p:sldId id="308" r:id="rId13"/>
    <p:sldId id="328" r:id="rId14"/>
    <p:sldId id="329" r:id="rId15"/>
    <p:sldId id="330" r:id="rId16"/>
    <p:sldId id="331" r:id="rId17"/>
    <p:sldId id="332" r:id="rId18"/>
    <p:sldId id="341" r:id="rId19"/>
    <p:sldId id="292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33" r:id="rId28"/>
    <p:sldId id="350" r:id="rId29"/>
    <p:sldId id="351" r:id="rId30"/>
    <p:sldId id="309" r:id="rId31"/>
    <p:sldId id="335" r:id="rId32"/>
    <p:sldId id="336" r:id="rId33"/>
    <p:sldId id="337" r:id="rId34"/>
    <p:sldId id="338" r:id="rId35"/>
    <p:sldId id="340" r:id="rId36"/>
    <p:sldId id="311" r:id="rId37"/>
    <p:sldId id="352" r:id="rId38"/>
    <p:sldId id="353" r:id="rId39"/>
    <p:sldId id="354" r:id="rId40"/>
    <p:sldId id="258" r:id="rId41"/>
    <p:sldId id="314" r:id="rId42"/>
    <p:sldId id="322" r:id="rId43"/>
    <p:sldId id="262" r:id="rId44"/>
    <p:sldId id="324" r:id="rId45"/>
    <p:sldId id="29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0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712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5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5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5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1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6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4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2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2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7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7" r:id="rId5"/>
    <p:sldLayoutId id="2147483711" r:id="rId6"/>
    <p:sldLayoutId id="2147483712" r:id="rId7"/>
    <p:sldLayoutId id="2147483713" r:id="rId8"/>
    <p:sldLayoutId id="2147483716" r:id="rId9"/>
    <p:sldLayoutId id="2147483714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sa=i&amp;source=images&amp;cd=&amp;ved=2ahUKEwiB6K3N2fPlAhVEBKYKHeXGBUkQjRx6BAgBEAQ&amp;url=https%3A%2F%2Fwww.cnet.com%2Freviews%2Fapple-iphone-x-review%2F&amp;psig=AOvVaw3z1ZysXcsUCx1aXGoKhNK9&amp;ust=1574164425657292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aipei metro">
            <a:extLst>
              <a:ext uri="{FF2B5EF4-FFF2-40B4-BE49-F238E27FC236}">
                <a16:creationId xmlns:a16="http://schemas.microsoft.com/office/drawing/2014/main" id="{402745F0-4E96-43AE-A435-59E07931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4" y="0"/>
            <a:ext cx="12192000" cy="67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D0BCC7-0AF0-48E0-90D9-D1CE4215F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603" y="1475238"/>
            <a:ext cx="3214307" cy="1516533"/>
          </a:xfrm>
        </p:spPr>
        <p:txBody>
          <a:bodyPr anchor="b">
            <a:normAutofit/>
          </a:bodyPr>
          <a:lstStyle/>
          <a:p>
            <a:pPr algn="just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臺北捷運行</a:t>
            </a:r>
            <a:br>
              <a:rPr lang="zh-TW" altLang="en-US" b="1" dirty="0"/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11D7B9D-1E32-41B4-BCD7-803B6E9C7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2257273"/>
            <a:ext cx="3205640" cy="3255760"/>
          </a:xfrm>
        </p:spPr>
        <p:txBody>
          <a:bodyPr anchor="t">
            <a:norm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10556001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陳韋辰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10556011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傅彥霖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10556018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許晉瑞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10556033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許繼友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10556040	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王詠勝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林宏仁老師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004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114FF9-BD8F-45FB-A1EC-1A175946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25" y="3216136"/>
            <a:ext cx="4929416" cy="522091"/>
          </a:xfrm>
        </p:spPr>
        <p:txBody>
          <a:bodyPr>
            <a:no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已存排程</a:t>
            </a:r>
            <a:endParaRPr lang="zh-TW" altLang="en-US" sz="4400" dirty="0"/>
          </a:p>
        </p:txBody>
      </p:sp>
      <p:pic>
        <p:nvPicPr>
          <p:cNvPr id="5" name="Picture 6" descr="「iphone ui」的圖片搜尋結果&quot;">
            <a:extLst>
              <a:ext uri="{FF2B5EF4-FFF2-40B4-BE49-F238E27FC236}">
                <a16:creationId xmlns:a16="http://schemas.microsoft.com/office/drawing/2014/main" id="{5F078B0D-4BC4-4DAE-916F-598E6B422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7" r="11564"/>
          <a:stretch/>
        </p:blipFill>
        <p:spPr bwMode="auto">
          <a:xfrm>
            <a:off x="6964852" y="0"/>
            <a:ext cx="3932237" cy="695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返回鍵」的圖片搜尋結果&quot;">
            <a:extLst>
              <a:ext uri="{FF2B5EF4-FFF2-40B4-BE49-F238E27FC236}">
                <a16:creationId xmlns:a16="http://schemas.microsoft.com/office/drawing/2014/main" id="{B52E434F-9F84-48A7-A99B-25780D7B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48" y="608029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161C6B8-D21E-43AA-AFF1-13A6CEAF02AE}"/>
              </a:ext>
            </a:extLst>
          </p:cNvPr>
          <p:cNvSpPr txBox="1"/>
          <p:nvPr/>
        </p:nvSpPr>
        <p:spPr>
          <a:xfrm>
            <a:off x="7673989" y="1527142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8610F0-BD60-489E-A564-599C04EE21C8}"/>
              </a:ext>
            </a:extLst>
          </p:cNvPr>
          <p:cNvSpPr/>
          <p:nvPr/>
        </p:nvSpPr>
        <p:spPr>
          <a:xfrm>
            <a:off x="7962031" y="1527142"/>
            <a:ext cx="1983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大區一日遊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8667ED-DC2A-41F8-878B-8B8CD42C798E}"/>
              </a:ext>
            </a:extLst>
          </p:cNvPr>
          <p:cNvSpPr txBox="1"/>
          <p:nvPr/>
        </p:nvSpPr>
        <p:spPr>
          <a:xfrm>
            <a:off x="7673989" y="2134065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FCCC7E-2996-4643-81DB-059480537612}"/>
              </a:ext>
            </a:extLst>
          </p:cNvPr>
          <p:cNvSpPr txBox="1"/>
          <p:nvPr/>
        </p:nvSpPr>
        <p:spPr>
          <a:xfrm>
            <a:off x="7673989" y="2798659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A4CB6A-F340-43DF-BDBD-873C31A1845C}"/>
              </a:ext>
            </a:extLst>
          </p:cNvPr>
          <p:cNvSpPr/>
          <p:nvPr/>
        </p:nvSpPr>
        <p:spPr>
          <a:xfrm>
            <a:off x="7962031" y="2828794"/>
            <a:ext cx="1983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5DE132-8DBE-43BA-AC98-1F1359A4698D}"/>
              </a:ext>
            </a:extLst>
          </p:cNvPr>
          <p:cNvSpPr/>
          <p:nvPr/>
        </p:nvSpPr>
        <p:spPr>
          <a:xfrm>
            <a:off x="7962031" y="2134065"/>
            <a:ext cx="19832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35A97EE-F9DC-40F9-B5E1-4C889BACE5FD}"/>
              </a:ext>
            </a:extLst>
          </p:cNvPr>
          <p:cNvSpPr txBox="1"/>
          <p:nvPr/>
        </p:nvSpPr>
        <p:spPr>
          <a:xfrm>
            <a:off x="8820474" y="3622616"/>
            <a:ext cx="45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  <a:p>
            <a:r>
              <a:rPr lang="zh-TW" altLang="en-US" dirty="0"/>
              <a:t>˙</a:t>
            </a:r>
            <a:endParaRPr lang="en-US" altLang="zh-TW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59E4E8-A490-4865-BC56-FC0A787DD88D}"/>
              </a:ext>
            </a:extLst>
          </p:cNvPr>
          <p:cNvSpPr/>
          <p:nvPr/>
        </p:nvSpPr>
        <p:spPr>
          <a:xfrm>
            <a:off x="-1" y="0"/>
            <a:ext cx="458862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737E31C-0BD6-4131-A735-C0A2292634E8}"/>
              </a:ext>
            </a:extLst>
          </p:cNvPr>
          <p:cNvSpPr txBox="1"/>
          <p:nvPr/>
        </p:nvSpPr>
        <p:spPr>
          <a:xfrm>
            <a:off x="629045" y="2798659"/>
            <a:ext cx="3431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儲存排程</a:t>
            </a:r>
            <a:endParaRPr 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90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DEC361-FBD7-4BE9-9738-0386FE59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83B597-3C77-47B3-92BB-F15ECB52F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3198398"/>
            <a:ext cx="4682083" cy="2670694"/>
          </a:xfrm>
        </p:spPr>
        <p:txBody>
          <a:bodyPr/>
          <a:lstStyle/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根據使用者的位置及目的地進行導航功能，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引導使用者前往正確的地方。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6" descr="「iphone ui」的圖片搜尋結果&quot;">
            <a:extLst>
              <a:ext uri="{FF2B5EF4-FFF2-40B4-BE49-F238E27FC236}">
                <a16:creationId xmlns:a16="http://schemas.microsoft.com/office/drawing/2014/main" id="{6E671F03-FE35-497D-AD1D-C5C68CDF7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7" r="11564"/>
          <a:stretch/>
        </p:blipFill>
        <p:spPr bwMode="auto">
          <a:xfrm>
            <a:off x="8928116" y="1055245"/>
            <a:ext cx="2340900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BFDC86-549A-4C86-88A1-EE41063A8285}"/>
              </a:ext>
            </a:extLst>
          </p:cNvPr>
          <p:cNvSpPr/>
          <p:nvPr/>
        </p:nvSpPr>
        <p:spPr>
          <a:xfrm>
            <a:off x="3048000" y="24133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E6DA71-B7C9-495E-9026-1706E8728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80" y="203736"/>
            <a:ext cx="2772000" cy="5875331"/>
          </a:xfrm>
          <a:prstGeom prst="roundRect">
            <a:avLst/>
          </a:prstGeom>
        </p:spPr>
      </p:pic>
      <p:sp>
        <p:nvSpPr>
          <p:cNvPr id="8" name="箭號: 向上 7">
            <a:extLst>
              <a:ext uri="{FF2B5EF4-FFF2-40B4-BE49-F238E27FC236}">
                <a16:creationId xmlns:a16="http://schemas.microsoft.com/office/drawing/2014/main" id="{8B60A406-A8AC-4EBC-BDC4-8AEC2D8EBC9D}"/>
              </a:ext>
            </a:extLst>
          </p:cNvPr>
          <p:cNvSpPr/>
          <p:nvPr/>
        </p:nvSpPr>
        <p:spPr>
          <a:xfrm>
            <a:off x="6882562" y="2782670"/>
            <a:ext cx="589280" cy="843280"/>
          </a:xfrm>
          <a:prstGeom prst="up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30E53B9-DB2D-41DB-9626-E7BE266134CC}"/>
              </a:ext>
            </a:extLst>
          </p:cNvPr>
          <p:cNvSpPr/>
          <p:nvPr/>
        </p:nvSpPr>
        <p:spPr>
          <a:xfrm>
            <a:off x="5307853" y="5086988"/>
            <a:ext cx="1637253" cy="748698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善導寺站</a:t>
            </a:r>
            <a:r>
              <a:rPr lang="en-US" altLang="zh-TW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-&gt;</a:t>
            </a:r>
          </a:p>
          <a:p>
            <a:pPr algn="ctr"/>
            <a:r>
              <a:rPr lang="zh-TW" altLang="en-US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  <a:endParaRPr lang="en-US" altLang="zh-TW" sz="17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7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即將到達終點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185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31927 0.002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6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797133" y="5589796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 WEB</a:t>
            </a:r>
            <a:r>
              <a:rPr lang="zh-TW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8000" dirty="0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36" b="2183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2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239E5D0D-A752-4CF2-98DC-48F9C1E7878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41AD8AD-9368-4B17-844A-C65D77CD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344B59D-6B6B-4574-9965-3FEE29C1F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680" y="6042544"/>
            <a:ext cx="10113264" cy="44703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首先是登入畫面</a:t>
            </a:r>
            <a:endParaRPr 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11CE8A-A103-4EAB-9414-1E3927CE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0" b="4984"/>
          <a:stretch/>
        </p:blipFill>
        <p:spPr>
          <a:xfrm>
            <a:off x="-15" y="0"/>
            <a:ext cx="12192000" cy="57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9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79613C22-76F9-4EF4-99A7-069CBE31306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DE4ED50-609E-43F2-A512-86D500B8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61611F-EA83-4C1C-A1A3-D8AFE32AF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7022" y="5994276"/>
            <a:ext cx="10113264" cy="60960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再來是主頁面</a:t>
            </a:r>
            <a:endParaRPr 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FE4B0A-6C17-450B-A7A1-7C7C79677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 r="970" b="4984"/>
          <a:stretch/>
        </p:blipFill>
        <p:spPr>
          <a:xfrm>
            <a:off x="15" y="0"/>
            <a:ext cx="12191985" cy="577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4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C961B799-9BBE-401B-B889-CCC32413BEC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3B6FA2-4C89-4CC5-98F6-590DE69B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5FBD86-1030-428A-BCAE-E0FD4788F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90" y="5936012"/>
            <a:ext cx="10113264" cy="367411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/>
              <a:t>可以選擇多國語言</a:t>
            </a:r>
            <a:endParaRPr 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6300A1-BD22-4E8C-8A49-E1B56C3A7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3" r="1075" b="5200"/>
          <a:stretch/>
        </p:blipFill>
        <p:spPr>
          <a:xfrm>
            <a:off x="-1" y="-40258"/>
            <a:ext cx="12243847" cy="57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4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0C609724-6D41-4147-A78B-D96D0014557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E2D8DE2-7F29-4825-8D60-7D2EF8C9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379" y="5327495"/>
            <a:ext cx="3577211" cy="633772"/>
          </a:xfrm>
        </p:spPr>
        <p:txBody>
          <a:bodyPr/>
          <a:lstStyle/>
          <a:p>
            <a:r>
              <a:rPr lang="zh-TW" altLang="en-US" sz="2800" dirty="0"/>
              <a:t>開發者登入畫面</a:t>
            </a: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D1E5E0-0021-46CF-9775-EB5344FD1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7" b="19174"/>
          <a:stretch/>
        </p:blipFill>
        <p:spPr bwMode="auto">
          <a:xfrm>
            <a:off x="-15" y="0"/>
            <a:ext cx="12192000" cy="45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661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8A071723-7DC7-425A-B4F3-D376B93100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>
          <a:xfrm>
            <a:off x="0" y="0"/>
            <a:ext cx="12191985" cy="45783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381BC3-0476-46C6-89EC-5694715D9ABE}"/>
              </a:ext>
            </a:extLst>
          </p:cNvPr>
          <p:cNvSpPr/>
          <p:nvPr/>
        </p:nvSpPr>
        <p:spPr>
          <a:xfrm>
            <a:off x="4746904" y="5383319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開發者登入畫面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66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99511" y="5634184"/>
            <a:ext cx="10113645" cy="743682"/>
          </a:xfrm>
        </p:spPr>
        <p:txBody>
          <a:bodyPr/>
          <a:lstStyle/>
          <a:p>
            <a:pPr algn="ctr"/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 FDD</a:t>
            </a:r>
            <a:endParaRPr lang="zh-TW" altLang="en-US" sz="8000" dirty="0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36" b="2183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47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43" y="1718886"/>
            <a:ext cx="3517567" cy="2093975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FDD</a:t>
            </a:r>
            <a:endParaRPr lang="zh-TW" altLang="en-US" sz="6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FBC396-7FCA-48E9-8AD9-751E8066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89A0AA-8CEE-4B84-A5C2-4793E434DB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610" y="17906"/>
            <a:ext cx="7390390" cy="6840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296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0963" y="-449839"/>
            <a:ext cx="3837094" cy="2093975"/>
          </a:xfrm>
        </p:spPr>
        <p:txBody>
          <a:bodyPr/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6529" y="1148548"/>
            <a:ext cx="4849422" cy="553633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主要更改事項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系統軟、硬體需求與技術平台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APP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功能簡介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WEB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功能簡介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FDD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DFD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程序規格書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系統規格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預期成果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ucida Sans" panose="020B0602040502020204" pitchFamily="34" charset="0"/>
              </a:rPr>
              <a:t>系統規格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軟、硬體需求與技術平台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專案時程與組織分工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Lucida Sans" panose="020B06020405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C944F1-808F-47F5-A319-C42CA8A8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050" y="1634375"/>
            <a:ext cx="3685769" cy="36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4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856752" y="5714083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 DFD </a:t>
            </a:r>
            <a:endParaRPr lang="zh-TW" altLang="en-US" sz="8000" dirty="0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36" b="21836"/>
          <a:stretch>
            <a:fillRect/>
          </a:stretch>
        </p:blipFill>
        <p:spPr>
          <a:xfrm>
            <a:off x="0" y="0"/>
            <a:ext cx="12191985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B13F235D-D7CB-4649-8AB6-FDB3E0A8B71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E04315C-64B7-4177-BD13-71779424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488DB1-B5A5-40E1-9FF8-15238435F3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" y="-18981"/>
            <a:ext cx="12192000" cy="56480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EB74D72-E8FD-4E93-84EB-5DD90FAFC9D8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-4076062" y="5963726"/>
            <a:ext cx="10113962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資料流程圖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2E01DB-E238-48FE-8179-0F51778FB726}"/>
              </a:ext>
            </a:extLst>
          </p:cNvPr>
          <p:cNvSpPr txBox="1"/>
          <p:nvPr/>
        </p:nvSpPr>
        <p:spPr>
          <a:xfrm>
            <a:off x="6154101" y="6005695"/>
            <a:ext cx="280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dirty="0">
                <a:solidFill>
                  <a:schemeClr val="bg1"/>
                </a:solidFill>
              </a:rPr>
              <a:t>系統環境圖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5DEFE8D-6656-439F-BDCF-4BD91BDA9DDE}"/>
              </a:ext>
            </a:extLst>
          </p:cNvPr>
          <p:cNvSpPr txBox="1"/>
          <p:nvPr/>
        </p:nvSpPr>
        <p:spPr>
          <a:xfrm>
            <a:off x="1125659" y="1226197"/>
            <a:ext cx="280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/>
              <a:t>系統環境圖</a:t>
            </a:r>
          </a:p>
        </p:txBody>
      </p:sp>
    </p:spTree>
    <p:extLst>
      <p:ext uri="{BB962C8B-B14F-4D97-AF65-F5344CB8AC3E}">
        <p14:creationId xmlns:p14="http://schemas.microsoft.com/office/powerpoint/2010/main" val="158055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6" y="1710008"/>
            <a:ext cx="3517567" cy="2093975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FBC396-7FCA-48E9-8AD9-751E8066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1AEA69-CB1B-4A4A-971F-5D32D80BA7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528" y="0"/>
            <a:ext cx="75614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87281BF-A7A9-484D-8718-A7E1E8AC78F3}"/>
              </a:ext>
            </a:extLst>
          </p:cNvPr>
          <p:cNvSpPr/>
          <p:nvPr/>
        </p:nvSpPr>
        <p:spPr>
          <a:xfrm>
            <a:off x="174333" y="3280763"/>
            <a:ext cx="2069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資料流程圖 </a:t>
            </a:r>
          </a:p>
        </p:txBody>
      </p:sp>
    </p:spTree>
    <p:extLst>
      <p:ext uri="{BB962C8B-B14F-4D97-AF65-F5344CB8AC3E}">
        <p14:creationId xmlns:p14="http://schemas.microsoft.com/office/powerpoint/2010/main" val="3564386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6" y="1710008"/>
            <a:ext cx="3517567" cy="2093975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FBC396-7FCA-48E9-8AD9-751E8066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7281BF-A7A9-484D-8718-A7E1E8AC78F3}"/>
              </a:ext>
            </a:extLst>
          </p:cNvPr>
          <p:cNvSpPr/>
          <p:nvPr/>
        </p:nvSpPr>
        <p:spPr>
          <a:xfrm>
            <a:off x="174333" y="3280763"/>
            <a:ext cx="2069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資料流程圖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47CB48-0475-46F6-88E5-4BBD3EA2EA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528" y="0"/>
            <a:ext cx="756147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117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B13F235D-D7CB-4649-8AB6-FDB3E0A8B71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EB74D72-E8FD-4E93-84EB-5DD90FAFC9D8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1039019" y="5978568"/>
            <a:ext cx="10113962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資料流程圖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		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5DEFE8D-6656-439F-BDCF-4BD91BDA9DDE}"/>
              </a:ext>
            </a:extLst>
          </p:cNvPr>
          <p:cNvSpPr txBox="1"/>
          <p:nvPr/>
        </p:nvSpPr>
        <p:spPr>
          <a:xfrm>
            <a:off x="1125659" y="1226197"/>
            <a:ext cx="280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/>
              <a:t>系統環境圖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862509-70BC-43E7-8025-4A737D4D57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566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3353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B13F235D-D7CB-4649-8AB6-FDB3E0A8B71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EB74D72-E8FD-4E93-84EB-5DD90FAFC9D8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1039019" y="5978568"/>
            <a:ext cx="10113962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資料流程圖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		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5DEFE8D-6656-439F-BDCF-4BD91BDA9DDE}"/>
              </a:ext>
            </a:extLst>
          </p:cNvPr>
          <p:cNvSpPr txBox="1"/>
          <p:nvPr/>
        </p:nvSpPr>
        <p:spPr>
          <a:xfrm>
            <a:off x="1125659" y="1226197"/>
            <a:ext cx="280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/>
              <a:t>系統環境圖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726A76-81E2-4F98-9F98-A57A100E2F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85" cy="5631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98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B13F235D-D7CB-4649-8AB6-FDB3E0A8B71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EB74D72-E8FD-4E93-84EB-5DD90FAFC9D8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1039019" y="5978568"/>
            <a:ext cx="10113962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資料流程圖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		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5DEFE8D-6656-439F-BDCF-4BD91BDA9DDE}"/>
              </a:ext>
            </a:extLst>
          </p:cNvPr>
          <p:cNvSpPr txBox="1"/>
          <p:nvPr/>
        </p:nvSpPr>
        <p:spPr>
          <a:xfrm>
            <a:off x="1125659" y="1226197"/>
            <a:ext cx="280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/>
              <a:t>系統環境圖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9F656FB-3BC2-4BD1-B1D5-0CA65315CB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495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719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931780" y="5497631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程序規格書</a:t>
            </a:r>
            <a:endParaRPr lang="zh-TW" altLang="en-US" sz="8000" dirty="0"/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>
          <a:xfrm>
            <a:off x="15" y="-1"/>
            <a:ext cx="12263621" cy="46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8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87281BF-A7A9-484D-8718-A7E1E8AC78F3}"/>
              </a:ext>
            </a:extLst>
          </p:cNvPr>
          <p:cNvSpPr/>
          <p:nvPr/>
        </p:nvSpPr>
        <p:spPr>
          <a:xfrm>
            <a:off x="5105985" y="36785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程序規格書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F606F36-221C-45C8-941D-798F5D1C9D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335655"/>
              </p:ext>
            </p:extLst>
          </p:nvPr>
        </p:nvGraphicFramePr>
        <p:xfrm>
          <a:off x="2244130" y="1152680"/>
          <a:ext cx="8128008" cy="2527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2">
                  <a:extLst>
                    <a:ext uri="{9D8B030D-6E8A-4147-A177-3AD203B41FA5}">
                      <a16:colId xmlns:a16="http://schemas.microsoft.com/office/drawing/2014/main" val="1864887297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3111488814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19690382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2126809964"/>
                    </a:ext>
                  </a:extLst>
                </a:gridCol>
              </a:tblGrid>
              <a:tr h="50544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altLang="en-US" sz="28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編號</a:t>
                      </a:r>
                      <a:endParaRPr lang="zh-TW" sz="2800" b="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 algn="l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en-US" altLang="zh-TW" sz="2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zh-TW" sz="28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2800" kern="100">
                          <a:effectLst/>
                        </a:rPr>
                        <a:t>程序名稱</a:t>
                      </a:r>
                      <a:endParaRPr lang="zh-TW" sz="28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2800" kern="100">
                          <a:effectLst/>
                        </a:rPr>
                        <a:t>會員登入</a:t>
                      </a:r>
                      <a:endParaRPr lang="zh-TW" sz="28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4740065"/>
                  </a:ext>
                </a:extLst>
              </a:tr>
              <a:tr h="1010879">
                <a:tc>
                  <a:txBody>
                    <a:bodyPr/>
                    <a:lstStyle/>
                    <a:p>
                      <a:pPr marL="685800" indent="-228600" algn="l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altLang="en-US" sz="28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動作說明</a:t>
                      </a:r>
                      <a:endParaRPr lang="zh-TW" sz="2800" b="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800" kern="100" dirty="0">
                          <a:effectLst/>
                        </a:rPr>
                        <a:t>會員使用第三方登入系統來登入本</a:t>
                      </a:r>
                      <a:r>
                        <a:rPr lang="en-US" sz="1800" kern="100" dirty="0">
                          <a:effectLst/>
                        </a:rPr>
                        <a:t>app</a:t>
                      </a:r>
                      <a:r>
                        <a:rPr lang="zh-TW" sz="1800" kern="100" dirty="0">
                          <a:effectLst/>
                        </a:rPr>
                        <a:t>，之後將會員資訊傳給後端資料庫儲存</a:t>
                      </a:r>
                      <a:endParaRPr lang="zh-TW" sz="180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454756"/>
                  </a:ext>
                </a:extLst>
              </a:tr>
              <a:tr h="50544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altLang="en-US" sz="28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傳入值</a:t>
                      </a:r>
                      <a:endParaRPr lang="zh-TW" sz="2800" b="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800" kern="100">
                          <a:effectLst/>
                        </a:rPr>
                        <a:t>第三方會員登入資料</a:t>
                      </a:r>
                      <a:endParaRPr lang="zh-TW" sz="18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307430"/>
                  </a:ext>
                </a:extLst>
              </a:tr>
              <a:tr h="50544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altLang="en-US" sz="2800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傳出值</a:t>
                      </a:r>
                      <a:endParaRPr lang="zh-TW" sz="2800" b="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en-US" sz="1800" kern="100" dirty="0">
                          <a:effectLst/>
                        </a:rPr>
                        <a:t>N/A</a:t>
                      </a:r>
                      <a:endParaRPr lang="zh-TW" sz="180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5905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68C31DB-EE9F-4A98-B6E8-5BF8AE3A8B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906305"/>
              </p:ext>
            </p:extLst>
          </p:nvPr>
        </p:nvGraphicFramePr>
        <p:xfrm>
          <a:off x="2244130" y="3875187"/>
          <a:ext cx="8128008" cy="252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2">
                  <a:extLst>
                    <a:ext uri="{9D8B030D-6E8A-4147-A177-3AD203B41FA5}">
                      <a16:colId xmlns:a16="http://schemas.microsoft.com/office/drawing/2014/main" val="2305739083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2526161043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3694048243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4130811671"/>
                    </a:ext>
                  </a:extLst>
                </a:gridCol>
              </a:tblGrid>
              <a:tr h="42120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 dirty="0">
                          <a:effectLst/>
                        </a:rPr>
                        <a:t>編號</a:t>
                      </a:r>
                      <a:endParaRPr lang="zh-TW" sz="140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程序名稱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導航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2385014"/>
                  </a:ext>
                </a:extLst>
              </a:tr>
              <a:tr h="126360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 dirty="0">
                          <a:effectLst/>
                        </a:rPr>
                        <a:t>動作說明</a:t>
                      </a:r>
                      <a:endParaRPr lang="zh-TW" sz="140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登入系統後，放可使用導航功能，導航功能可依您輸入的地點來做導航，也可以從後端資料庫拉已存排程中來做導航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139051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傳入值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已存排程資料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542120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傳出值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N/A</a:t>
                      </a:r>
                      <a:endParaRPr lang="zh-TW" sz="140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929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21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87281BF-A7A9-484D-8718-A7E1E8AC78F3}"/>
              </a:ext>
            </a:extLst>
          </p:cNvPr>
          <p:cNvSpPr/>
          <p:nvPr/>
        </p:nvSpPr>
        <p:spPr>
          <a:xfrm>
            <a:off x="5105985" y="36785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程序規格書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81A2D64-AD0D-4D66-A5E2-ED9F96F8C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27768"/>
              </p:ext>
            </p:extLst>
          </p:nvPr>
        </p:nvGraphicFramePr>
        <p:xfrm>
          <a:off x="2031995" y="1154132"/>
          <a:ext cx="8128008" cy="252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2">
                  <a:extLst>
                    <a:ext uri="{9D8B030D-6E8A-4147-A177-3AD203B41FA5}">
                      <a16:colId xmlns:a16="http://schemas.microsoft.com/office/drawing/2014/main" val="3493117641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3750489551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2034726063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3234280458"/>
                    </a:ext>
                  </a:extLst>
                </a:gridCol>
              </a:tblGrid>
              <a:tr h="50544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 dirty="0">
                          <a:effectLst/>
                        </a:rPr>
                        <a:t>編號</a:t>
                      </a:r>
                      <a:endParaRPr lang="zh-TW" sz="140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程序名稱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排程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8980717"/>
                  </a:ext>
                </a:extLst>
              </a:tr>
              <a:tr h="101088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動作說明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使用者可以選擇想去的捷運站、景點、美食來做排程，我們將會為使用者規劃路線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555745"/>
                  </a:ext>
                </a:extLst>
              </a:tr>
              <a:tr h="50544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傳入值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捷運站名、景點、美食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526463"/>
                  </a:ext>
                </a:extLst>
              </a:tr>
              <a:tr h="50544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傳出值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 dirty="0">
                          <a:effectLst/>
                        </a:rPr>
                        <a:t>排程資訊</a:t>
                      </a:r>
                      <a:endParaRPr lang="zh-TW" sz="140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5135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40875BB-19CB-406F-9373-E970F958E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528041"/>
              </p:ext>
            </p:extLst>
          </p:nvPr>
        </p:nvGraphicFramePr>
        <p:xfrm>
          <a:off x="2031995" y="3962950"/>
          <a:ext cx="8128008" cy="252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2">
                  <a:extLst>
                    <a:ext uri="{9D8B030D-6E8A-4147-A177-3AD203B41FA5}">
                      <a16:colId xmlns:a16="http://schemas.microsoft.com/office/drawing/2014/main" val="3379067087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2912585453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276313009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4215867517"/>
                    </a:ext>
                  </a:extLst>
                </a:gridCol>
              </a:tblGrid>
              <a:tr h="50544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編號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程序名稱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已存排程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3321329"/>
                  </a:ext>
                </a:extLst>
              </a:tr>
              <a:tr h="101088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動作說明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 dirty="0">
                          <a:effectLst/>
                        </a:rPr>
                        <a:t>使用者使用玩排程功能可以選擇直接開始導航，或是將排程儲存下來，方便以後做導航使用</a:t>
                      </a:r>
                      <a:endParaRPr lang="zh-TW" sz="140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937355"/>
                  </a:ext>
                </a:extLst>
              </a:tr>
              <a:tr h="50544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傳入值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排程資訊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72485"/>
                  </a:ext>
                </a:extLst>
              </a:tr>
              <a:tr h="505440">
                <a:tc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>
                          <a:effectLst/>
                        </a:rPr>
                        <a:t>傳出值</a:t>
                      </a:r>
                      <a:endParaRPr lang="zh-TW" sz="1400" kern="10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685800" indent="-228600">
                        <a:spcAft>
                          <a:spcPts val="0"/>
                        </a:spcAft>
                        <a:tabLst>
                          <a:tab pos="1143000" algn="l"/>
                          <a:tab pos="304800" algn="l"/>
                        </a:tabLst>
                      </a:pPr>
                      <a:r>
                        <a:rPr lang="zh-TW" sz="1400" kern="100" dirty="0">
                          <a:effectLst/>
                        </a:rPr>
                        <a:t>排程資訊</a:t>
                      </a:r>
                      <a:endParaRPr lang="zh-TW" sz="1400" kern="100" dirty="0">
                        <a:effectLst/>
                        <a:latin typeface="標楷體" panose="0300050900000000000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729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60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194" y="1139642"/>
            <a:ext cx="2604794" cy="561569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主要更改事項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6625" y="2119230"/>
            <a:ext cx="3494685" cy="4306182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1.</a:t>
            </a:r>
            <a:r>
              <a:rPr lang="zh-TW" altLang="en-US" sz="2000" dirty="0"/>
              <a:t>使用</a:t>
            </a:r>
            <a:r>
              <a:rPr lang="en-US" altLang="zh-TW" sz="2000" dirty="0"/>
              <a:t>iconic</a:t>
            </a:r>
            <a:r>
              <a:rPr lang="zh-TW" altLang="en-US" sz="2000" dirty="0"/>
              <a:t>做</a:t>
            </a:r>
            <a:r>
              <a:rPr lang="en-US" altLang="zh-TW" sz="2000" dirty="0"/>
              <a:t>android</a:t>
            </a:r>
          </a:p>
          <a:p>
            <a:endParaRPr lang="en-US" altLang="zh-TW" sz="2000" dirty="0"/>
          </a:p>
          <a:p>
            <a:r>
              <a:rPr lang="en-US" sz="2000" dirty="0"/>
              <a:t>2.</a:t>
            </a:r>
            <a:r>
              <a:rPr lang="zh-TW" altLang="en-US" sz="2000" dirty="0"/>
              <a:t>新增</a:t>
            </a:r>
            <a:r>
              <a:rPr lang="en-US" altLang="zh-TW" sz="2000" dirty="0"/>
              <a:t>WEB</a:t>
            </a:r>
            <a:r>
              <a:rPr lang="zh-TW" altLang="en-US" sz="2000" dirty="0"/>
              <a:t>提拱管理者與訪客使用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3.</a:t>
            </a:r>
            <a:r>
              <a:rPr lang="zh-TW" altLang="en-US" sz="2000" dirty="0"/>
              <a:t>利用系上資源把</a:t>
            </a:r>
            <a:r>
              <a:rPr lang="en-US" altLang="zh-TW" sz="2000" dirty="0"/>
              <a:t>WEB</a:t>
            </a:r>
            <a:r>
              <a:rPr lang="zh-TW" altLang="en-US" sz="2000" dirty="0"/>
              <a:t>和資料庫放入</a:t>
            </a:r>
            <a:r>
              <a:rPr lang="en-US" altLang="zh-TW" sz="2000" dirty="0"/>
              <a:t>HEROKU</a:t>
            </a:r>
          </a:p>
          <a:p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31C17A-11A8-4F4B-8972-440DA9361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018" y="745672"/>
            <a:ext cx="3426982" cy="1713492"/>
          </a:xfrm>
          <a:prstGeom prst="rect">
            <a:avLst/>
          </a:prstGeom>
        </p:spPr>
      </p:pic>
      <p:pic>
        <p:nvPicPr>
          <p:cNvPr id="1026" name="Picture 2" descr="iOS - 維基百科，自由嘅百科全書">
            <a:extLst>
              <a:ext uri="{FF2B5EF4-FFF2-40B4-BE49-F238E27FC236}">
                <a16:creationId xmlns:a16="http://schemas.microsoft.com/office/drawing/2014/main" id="{48741251-B545-444D-A2A7-1B8738772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18" y="994299"/>
            <a:ext cx="2452917" cy="12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3FD4BDB6-1D19-427F-9976-D76C39E89E03}"/>
              </a:ext>
            </a:extLst>
          </p:cNvPr>
          <p:cNvSpPr/>
          <p:nvPr/>
        </p:nvSpPr>
        <p:spPr>
          <a:xfrm>
            <a:off x="7777106" y="1420426"/>
            <a:ext cx="1455937" cy="248575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mall Business Website - Guide For Business Owners, Toronto">
            <a:extLst>
              <a:ext uri="{FF2B5EF4-FFF2-40B4-BE49-F238E27FC236}">
                <a16:creationId xmlns:a16="http://schemas.microsoft.com/office/drawing/2014/main" id="{452631D6-1033-40B6-8098-FEA71B3F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44" y="2820091"/>
            <a:ext cx="3946865" cy="15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如何利用Heroku 和Flask 製作台北市U-Bike API（二）Heroku介紹- 亂點 ...">
            <a:extLst>
              <a:ext uri="{FF2B5EF4-FFF2-40B4-BE49-F238E27FC236}">
                <a16:creationId xmlns:a16="http://schemas.microsoft.com/office/drawing/2014/main" id="{55C08EFB-FBB9-430E-AC3A-40F61C07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96" y="5008390"/>
            <a:ext cx="3355759" cy="141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841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002801" y="5479876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8000" dirty="0"/>
              <a:t>預期成果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3" t="6447" r="-283" b="37225"/>
          <a:stretch/>
        </p:blipFill>
        <p:spPr>
          <a:xfrm>
            <a:off x="15" y="0"/>
            <a:ext cx="12191985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68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28" y="2837472"/>
            <a:ext cx="3517567" cy="209397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     使不熟悉台北的外縣市遊客或是國外遊客在台北市的任何地方、任何時間內就可輕輕鬆鬆使用本</a:t>
            </a:r>
            <a:r>
              <a:rPr lang="en-US" dirty="0"/>
              <a:t>APP</a:t>
            </a:r>
            <a:r>
              <a:rPr lang="zh-TW" altLang="en-US" dirty="0"/>
              <a:t>查詢相關資訊。</a:t>
            </a:r>
            <a:endParaRPr lang="en-US" dirty="0"/>
          </a:p>
        </p:txBody>
      </p:sp>
      <p:pic>
        <p:nvPicPr>
          <p:cNvPr id="1028" name="Picture 4" descr="Map Search - Free Maps and Flags icons">
            <a:extLst>
              <a:ext uri="{FF2B5EF4-FFF2-40B4-BE49-F238E27FC236}">
                <a16:creationId xmlns:a16="http://schemas.microsoft.com/office/drawing/2014/main" id="{A0FBC4F1-82B1-476C-AA03-155823E4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217" y="1722476"/>
            <a:ext cx="3413048" cy="34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934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484" y="2846350"/>
            <a:ext cx="3517567" cy="20939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	</a:t>
            </a:r>
            <a:r>
              <a:rPr lang="zh-TW" altLang="en-US" dirty="0"/>
              <a:t>由使用者手動排程或是</a:t>
            </a:r>
            <a:r>
              <a:rPr lang="en-US" dirty="0"/>
              <a:t>APP</a:t>
            </a:r>
            <a:r>
              <a:rPr lang="zh-TW" altLang="en-US" dirty="0"/>
              <a:t>排程並透過</a:t>
            </a:r>
            <a:r>
              <a:rPr lang="en-US" dirty="0"/>
              <a:t>AR</a:t>
            </a:r>
            <a:r>
              <a:rPr lang="zh-TW" altLang="en-US" dirty="0"/>
              <a:t>來為旅客帶位，且有地圖顯示供使用者方便確定位置。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Icon Request: AR - Augmented reality · Issue #11394 · FortAwesome ...">
            <a:extLst>
              <a:ext uri="{FF2B5EF4-FFF2-40B4-BE49-F238E27FC236}">
                <a16:creationId xmlns:a16="http://schemas.microsoft.com/office/drawing/2014/main" id="{223BF8E8-6DB1-40F5-9BBC-C78387BE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585" y="804504"/>
            <a:ext cx="5734790" cy="524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B8A08-F145-4ADA-98A3-95F1E605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484" y="4013581"/>
            <a:ext cx="3517567" cy="20939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	</a:t>
            </a:r>
            <a:r>
              <a:rPr lang="zh-TW" altLang="en-US" dirty="0"/>
              <a:t>將規劃的行程儲存起來，如果您覺得自己排的不錯、很好玩想要分享給其他用戶參考，可以設定公開來讓其他用戶參考您所排的行程！</a:t>
            </a:r>
            <a:br>
              <a:rPr lang="en-US" dirty="0"/>
            </a:br>
            <a:r>
              <a:rPr lang="zh-TW" altLang="en-US" dirty="0"/>
              <a:t>加入計算捷運到站的時間！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Share Icon (Graphic) by rudezstudio · Creative Fabrica">
            <a:extLst>
              <a:ext uri="{FF2B5EF4-FFF2-40B4-BE49-F238E27FC236}">
                <a16:creationId xmlns:a16="http://schemas.microsoft.com/office/drawing/2014/main" id="{988771A6-2580-4D98-B36C-576B117A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579" y="1484357"/>
            <a:ext cx="5990937" cy="398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162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975956" y="5505944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4" name="圖片版面配置區 1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25" b="2182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74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1486" y="583757"/>
            <a:ext cx="3837094" cy="2093975"/>
          </a:xfrm>
        </p:spPr>
        <p:txBody>
          <a:bodyPr/>
          <a:lstStyle/>
          <a:p>
            <a:r>
              <a:rPr lang="zh-TW" altLang="en-US" dirty="0"/>
              <a:t>系統規格</a:t>
            </a:r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89580" y="2565331"/>
            <a:ext cx="3746377" cy="306450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Windows 10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Android(</a:t>
            </a:r>
            <a:r>
              <a:rPr lang="zh-TW" altLang="en-US" dirty="0"/>
              <a:t>儲存空間</a:t>
            </a:r>
            <a:r>
              <a:rPr lang="en-US" dirty="0"/>
              <a:t>:200Mb</a:t>
            </a:r>
            <a:r>
              <a:rPr lang="zh-TW" altLang="en-US" dirty="0"/>
              <a:t>以上</a:t>
            </a:r>
            <a:r>
              <a:rPr lang="en-US" altLang="zh-TW" dirty="0"/>
              <a:t>-</a:t>
            </a:r>
            <a:r>
              <a:rPr lang="zh-TW" altLang="en-US" dirty="0"/>
              <a:t>記憶體</a:t>
            </a:r>
            <a:r>
              <a:rPr lang="en-US" dirty="0"/>
              <a:t>:512Mb</a:t>
            </a:r>
            <a:r>
              <a:rPr lang="zh-TW" altLang="en-US" dirty="0"/>
              <a:t>以上</a:t>
            </a:r>
            <a:r>
              <a:rPr lang="en-US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>
              <a:lnSpc>
                <a:spcPct val="150000"/>
              </a:lnSpc>
            </a:pPr>
            <a:endParaRPr lang="zh-TW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2DD42E-16D8-4B1D-A49E-8EF83707DB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89" y="413180"/>
            <a:ext cx="3837093" cy="249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BF3DBB-E059-42CC-8AF0-B3BB95C35D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27" y="3668696"/>
            <a:ext cx="3837093" cy="2498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393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315817" y="5421860"/>
            <a:ext cx="12823633" cy="743682"/>
          </a:xfrm>
        </p:spPr>
        <p:txBody>
          <a:bodyPr/>
          <a:lstStyle/>
          <a:p>
            <a:r>
              <a:rPr lang="en-US" altLang="zh-TW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軟、硬體需求與技術平台</a:t>
            </a:r>
            <a:endParaRPr lang="zh-TW" altLang="en-US" sz="80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7813" b="1781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3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87281BF-A7A9-484D-8718-A7E1E8AC78F3}"/>
              </a:ext>
            </a:extLst>
          </p:cNvPr>
          <p:cNvSpPr/>
          <p:nvPr/>
        </p:nvSpPr>
        <p:spPr>
          <a:xfrm>
            <a:off x="3669694" y="367850"/>
            <a:ext cx="48526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系統軟、硬體需求與技術平台</a:t>
            </a:r>
          </a:p>
          <a:p>
            <a:pPr algn="ctr"/>
            <a:endParaRPr lang="zh-TW" altLang="en-US" sz="28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C979037C-3016-4E61-B142-B9077CAD9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03313"/>
              </p:ext>
            </p:extLst>
          </p:nvPr>
        </p:nvGraphicFramePr>
        <p:xfrm>
          <a:off x="2031999" y="1196752"/>
          <a:ext cx="8128002" cy="273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826">
                  <a:extLst>
                    <a:ext uri="{9D8B030D-6E8A-4147-A177-3AD203B41FA5}">
                      <a16:colId xmlns:a16="http://schemas.microsoft.com/office/drawing/2014/main" val="1917422289"/>
                    </a:ext>
                  </a:extLst>
                </a:gridCol>
                <a:gridCol w="4563611">
                  <a:extLst>
                    <a:ext uri="{9D8B030D-6E8A-4147-A177-3AD203B41FA5}">
                      <a16:colId xmlns:a16="http://schemas.microsoft.com/office/drawing/2014/main" val="2397449427"/>
                    </a:ext>
                  </a:extLst>
                </a:gridCol>
                <a:gridCol w="1653565">
                  <a:extLst>
                    <a:ext uri="{9D8B030D-6E8A-4147-A177-3AD203B41FA5}">
                      <a16:colId xmlns:a16="http://schemas.microsoft.com/office/drawing/2014/main" val="1021902594"/>
                    </a:ext>
                  </a:extLst>
                </a:gridCol>
              </a:tblGrid>
              <a:tr h="471348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zh-TW" sz="3200" b="0" kern="1200" dirty="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系統軟、硬體需求與技術平台</a:t>
                      </a:r>
                      <a:endParaRPr lang="zh-TW" altLang="en-US" sz="32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57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作業系統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Windows 10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6524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開發軟體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Android Studio</a:t>
                      </a:r>
                      <a:r>
                        <a:rPr lang="zh-TW" altLang="en-US" sz="2000" dirty="0">
                          <a:latin typeface="+mn-lt"/>
                        </a:rPr>
                        <a:t>、</a:t>
                      </a:r>
                      <a:r>
                        <a:rPr lang="en-US" altLang="zh-TW" sz="2000" dirty="0">
                          <a:latin typeface="+mn-lt"/>
                        </a:rPr>
                        <a:t>Ionic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9501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程式語言及框架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PHP</a:t>
                      </a:r>
                      <a:r>
                        <a:rPr lang="zh-TW" alt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zh-TW" altLang="en-US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HTML5 </a:t>
                      </a:r>
                      <a:endParaRPr lang="zh-TW" sz="20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40" marR="82550" marT="27940" marB="0"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6488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heroku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366379"/>
                  </a:ext>
                </a:extLst>
              </a:tr>
            </a:tbl>
          </a:graphicData>
        </a:graphic>
      </p:graphicFrame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3516E909-4A9D-476F-A65C-F15D0362F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59505"/>
              </p:ext>
            </p:extLst>
          </p:nvPr>
        </p:nvGraphicFramePr>
        <p:xfrm>
          <a:off x="2031999" y="4002128"/>
          <a:ext cx="8128002" cy="165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826">
                  <a:extLst>
                    <a:ext uri="{9D8B030D-6E8A-4147-A177-3AD203B41FA5}">
                      <a16:colId xmlns:a16="http://schemas.microsoft.com/office/drawing/2014/main" val="1917422289"/>
                    </a:ext>
                  </a:extLst>
                </a:gridCol>
                <a:gridCol w="4563611">
                  <a:extLst>
                    <a:ext uri="{9D8B030D-6E8A-4147-A177-3AD203B41FA5}">
                      <a16:colId xmlns:a16="http://schemas.microsoft.com/office/drawing/2014/main" val="2397449427"/>
                    </a:ext>
                  </a:extLst>
                </a:gridCol>
                <a:gridCol w="1653565">
                  <a:extLst>
                    <a:ext uri="{9D8B030D-6E8A-4147-A177-3AD203B41FA5}">
                      <a16:colId xmlns:a16="http://schemas.microsoft.com/office/drawing/2014/main" val="1021902594"/>
                    </a:ext>
                  </a:extLst>
                </a:gridCol>
              </a:tblGrid>
              <a:tr h="471348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3200" b="0" kern="1200" dirty="0">
                          <a:solidFill>
                            <a:schemeClr val="lt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手機系統</a:t>
                      </a:r>
                      <a:endParaRPr lang="zh-TW" altLang="en-US" sz="3200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57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作業系統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Android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6524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開發軟體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n-lt"/>
                        </a:rPr>
                        <a:t>Android 11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95018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23252CFD-36C5-4876-9FC0-A72B6D204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68" y="1850773"/>
            <a:ext cx="360000" cy="3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2F7DF0A-38A2-411C-B0D7-6AE77E558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578" y="2364347"/>
            <a:ext cx="360000" cy="3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185F31-03D5-4BEB-926A-9ADFB8B26DE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480" y="2386312"/>
            <a:ext cx="485775" cy="3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56F0D0E-666C-459B-AFD6-A0F921802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578" y="3016311"/>
            <a:ext cx="360000" cy="19411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45A1D66-C105-4AE1-84AD-B6BB505F5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47" y="2888939"/>
            <a:ext cx="360000" cy="3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FE1B776-E8DF-4303-9D19-273A2DAC2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316" y="2927159"/>
            <a:ext cx="360000" cy="3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1422EB4-0A11-42AF-89D6-3C200B7ABD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447" y="3416720"/>
            <a:ext cx="1080000" cy="3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F4897D6-1339-44C1-AA74-5887874FA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47" y="4668257"/>
            <a:ext cx="720000" cy="62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32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315817" y="5421860"/>
            <a:ext cx="12823633" cy="743682"/>
          </a:xfrm>
        </p:spPr>
        <p:txBody>
          <a:bodyPr/>
          <a:lstStyle/>
          <a:p>
            <a:pPr algn="ctr"/>
            <a:r>
              <a:rPr lang="zh-TW" altLang="zh-TW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專案時程與組織分工 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7813" b="1781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13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B13F235D-D7CB-4649-8AB6-FDB3E0A8B71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EB74D72-E8FD-4E93-84EB-5DD90FAFC9D8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1039019" y="5055291"/>
            <a:ext cx="10113962" cy="992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甘特圖 </a:t>
            </a:r>
          </a:p>
          <a:p>
            <a:pPr algn="ctr"/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5DEFE8D-6656-439F-BDCF-4BD91BDA9DDE}"/>
              </a:ext>
            </a:extLst>
          </p:cNvPr>
          <p:cNvSpPr txBox="1"/>
          <p:nvPr/>
        </p:nvSpPr>
        <p:spPr>
          <a:xfrm>
            <a:off x="1125659" y="1226197"/>
            <a:ext cx="280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/>
              <a:t>系統環境圖</a:t>
            </a:r>
          </a:p>
        </p:txBody>
      </p:sp>
      <p:pic>
        <p:nvPicPr>
          <p:cNvPr id="9" name="Picture 824">
            <a:extLst>
              <a:ext uri="{FF2B5EF4-FFF2-40B4-BE49-F238E27FC236}">
                <a16:creationId xmlns:a16="http://schemas.microsoft.com/office/drawing/2014/main" id="{E30DCB2E-B02C-4D52-BADE-78CA2FAAC55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06817" y="-3806819"/>
            <a:ext cx="4578349" cy="12191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9172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79" y="5497631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APP</a:t>
            </a:r>
            <a:r>
              <a:rPr lang="zh-TW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功能簡介</a:t>
            </a:r>
            <a:endParaRPr lang="zh-TW" altLang="en-US" sz="8000" dirty="0"/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>
          <a:xfrm>
            <a:off x="15" y="-1"/>
            <a:ext cx="12263621" cy="46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3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A5AA102-3CA4-4A9C-AA15-AF9A126E8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83492"/>
              </p:ext>
            </p:extLst>
          </p:nvPr>
        </p:nvGraphicFramePr>
        <p:xfrm>
          <a:off x="1236001" y="1042545"/>
          <a:ext cx="9719997" cy="55440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88571">
                  <a:extLst>
                    <a:ext uri="{9D8B030D-6E8A-4147-A177-3AD203B41FA5}">
                      <a16:colId xmlns:a16="http://schemas.microsoft.com/office/drawing/2014/main" val="4075706647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3639910189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2510487227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2627129558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3781120036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500125944"/>
                    </a:ext>
                  </a:extLst>
                </a:gridCol>
                <a:gridCol w="1388571">
                  <a:extLst>
                    <a:ext uri="{9D8B030D-6E8A-4147-A177-3AD203B41FA5}">
                      <a16:colId xmlns:a16="http://schemas.microsoft.com/office/drawing/2014/main" val="3752137160"/>
                    </a:ext>
                  </a:extLst>
                </a:gridCol>
              </a:tblGrid>
              <a:tr h="640962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組員項目</a:t>
                      </a:r>
                      <a:endParaRPr lang="zh-TW" altLang="en-US" sz="24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10556001</a:t>
                      </a:r>
                    </a:p>
                    <a:p>
                      <a:pPr algn="ctr"/>
                      <a:r>
                        <a:rPr lang="zh-TW" altLang="en-US" dirty="0"/>
                        <a:t>陳韋辰</a:t>
                      </a:r>
                      <a:endParaRPr lang="en-US" altLang="zh-TW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10556011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傅彥霖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10556018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許晉瑞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10556033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許繼友 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10556040</a:t>
                      </a:r>
                    </a:p>
                    <a:p>
                      <a:pPr algn="ctr"/>
                      <a:r>
                        <a:rPr lang="zh-TW" altLang="zh-TW" sz="1800" kern="1200" dirty="0">
                          <a:effectLst/>
                        </a:rPr>
                        <a:t>王詠勝</a:t>
                      </a:r>
                      <a:endParaRPr lang="zh-TW" altLang="en-US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361672"/>
                  </a:ext>
                </a:extLst>
              </a:tr>
              <a:tr h="335742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規劃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主題制定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792503802"/>
                  </a:ext>
                </a:extLst>
              </a:tr>
              <a:tr h="3357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資料蒐集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332934533"/>
                  </a:ext>
                </a:extLst>
              </a:tr>
              <a:tr h="427670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295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>
                          <a:effectLst/>
                        </a:rPr>
                        <a:t>資料庫設計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257410251"/>
                  </a:ext>
                </a:extLst>
              </a:tr>
              <a:tr h="43083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95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資料庫建置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218463585"/>
                  </a:ext>
                </a:extLst>
              </a:tr>
              <a:tr h="36626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輸出入介面設計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956092364"/>
                  </a:ext>
                </a:extLst>
              </a:tr>
              <a:tr h="430832"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程式撰寫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295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程式碼整合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876543720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會員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608369670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導航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2079089603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排程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951609169"/>
                  </a:ext>
                </a:extLst>
              </a:tr>
              <a:tr h="27590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78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</a:rPr>
                        <a:t>已存排程 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4089879121"/>
                  </a:ext>
                </a:extLst>
              </a:tr>
              <a:tr h="335742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網頁撰寫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會員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796054122"/>
                  </a:ext>
                </a:extLst>
              </a:tr>
              <a:tr h="3357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排程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●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1555004309"/>
                  </a:ext>
                </a:extLst>
              </a:tr>
              <a:tr h="3357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開發人員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59969808"/>
                  </a:ext>
                </a:extLst>
              </a:tr>
              <a:tr h="46510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文件撰寫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資料庫連結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●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○ </a:t>
                      </a:r>
                      <a:endParaRPr lang="zh-TW" sz="11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○ </a:t>
                      </a:r>
                      <a:endParaRPr lang="zh-TW" sz="11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305" marB="0" anchor="ctr"/>
                </a:tc>
                <a:extLst>
                  <a:ext uri="{0D108BD9-81ED-4DB2-BD59-A6C34878D82A}">
                    <a16:rowId xmlns:a16="http://schemas.microsoft.com/office/drawing/2014/main" val="3703380391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9FD0E53-A3DA-4B1D-8E1C-BA0FC99EBB7A}"/>
              </a:ext>
            </a:extLst>
          </p:cNvPr>
          <p:cNvSpPr txBox="1"/>
          <p:nvPr/>
        </p:nvSpPr>
        <p:spPr>
          <a:xfrm>
            <a:off x="2747627" y="271455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組織分工</a:t>
            </a:r>
            <a:r>
              <a:rPr lang="zh-TW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581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033662" y="5343159"/>
            <a:ext cx="10113645" cy="743682"/>
          </a:xfrm>
        </p:spPr>
        <p:txBody>
          <a:bodyPr/>
          <a:lstStyle/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版面配置區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620" b="1662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41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39184" y="6216911"/>
            <a:ext cx="10113645" cy="45719"/>
          </a:xfrm>
        </p:spPr>
        <p:txBody>
          <a:bodyPr/>
          <a:lstStyle/>
          <a:p>
            <a:pPr algn="ctr"/>
            <a:r>
              <a:rPr lang="zh-TW" altLang="en-US" sz="7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zh-TW" altLang="en-US" sz="7200" dirty="0"/>
          </a:p>
        </p:txBody>
      </p:sp>
      <p:sp>
        <p:nvSpPr>
          <p:cNvPr id="5" name="矩形 4"/>
          <p:cNvSpPr/>
          <p:nvPr/>
        </p:nvSpPr>
        <p:spPr>
          <a:xfrm>
            <a:off x="4024236" y="3376032"/>
            <a:ext cx="5825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320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希望可以加入分享排成功能</a:t>
            </a:r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593" l="3070" r="973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69" y="2829831"/>
            <a:ext cx="1730302" cy="16771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09706" y="955072"/>
            <a:ext cx="5825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3200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加入即時時間，隨時知道捷運什麼時候抵達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3696" y1="39027" x2="53696" y2="390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122" y="746974"/>
            <a:ext cx="1554233" cy="149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98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6BC5B-5861-47A4-A61D-377249CE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3034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  <a:endParaRPr lang="en-US" sz="4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AAF36A-AA53-44AF-8C00-E12025422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 fontScale="92500"/>
          </a:bodyPr>
          <a:lstStyle/>
          <a:p>
            <a:r>
              <a:rPr lang="en-US" sz="1400" dirty="0"/>
              <a:t>Swift</a:t>
            </a:r>
            <a:r>
              <a:rPr lang="zh-TW" altLang="en-US" sz="1400" dirty="0"/>
              <a:t>圖片</a:t>
            </a:r>
            <a:r>
              <a:rPr lang="en-US" altLang="zh-TW" sz="1400" dirty="0"/>
              <a:t>:</a:t>
            </a:r>
          </a:p>
          <a:p>
            <a:r>
              <a:rPr lang="en-US" sz="1400" dirty="0"/>
              <a:t>https://www.google.com/search?q=swift&amp;safe=strict&amp;biw=1536&amp;bih=722&amp;sxsrf=ACYBGNQLk7z_Ak60ydx4PnnuzzMCllV5dQ:1574077842228&amp;tbm=isch&amp;source=iu&amp;ictx=1&amp;fir=HSdVeE9a2L7euM%253A%252Cu-20sgoUCTYNfM%252C%252Fm%252F010sd4y3&amp;vet=1&amp;usg=AI4_-kS08Qhj-iPCQaYTMgvv1X50_Q12zg&amp;sa=X&amp;ved=2ahUKEwic1on12PPlAhVMyosBHaJ2DvEQ_B0wHHoECAkQAw#imgrc=HSdVeE9a2L7euM:</a:t>
            </a:r>
          </a:p>
          <a:p>
            <a:r>
              <a:rPr lang="zh-TW" altLang="en-US" sz="1400" dirty="0"/>
              <a:t>捷運封面圖</a:t>
            </a:r>
            <a:r>
              <a:rPr lang="en-US" altLang="zh-TW" sz="1400" dirty="0"/>
              <a:t>: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https://www.google.com/url?sa=i&amp;source=images&amp;cd=&amp;ved=2ahUKEwj07La02fPlAhXFy4sBHXg6DpkQjRx6BAgBEAQ&amp;url=https%3A%2F%2Fwww.klook.com%2Fblog%2Ftaipei-mrt-operating-hours%2F&amp;psig=AOvVaw3KEl8bzqwO2MCb-MYJFJSW&amp;ust=1574164372216757</a:t>
            </a:r>
          </a:p>
          <a:p>
            <a:pPr marL="0" indent="0">
              <a:buNone/>
            </a:pPr>
            <a:r>
              <a:rPr lang="en-US" sz="1400" dirty="0" err="1"/>
              <a:t>iphone</a:t>
            </a:r>
            <a:r>
              <a:rPr lang="zh-TW" altLang="en-US" sz="1400" dirty="0"/>
              <a:t>圖片</a:t>
            </a:r>
            <a:r>
              <a:rPr lang="en-US" altLang="zh-TW" sz="1400" dirty="0"/>
              <a:t>:</a:t>
            </a:r>
            <a:endParaRPr lang="en-US" sz="1400" dirty="0"/>
          </a:p>
          <a:p>
            <a:r>
              <a:rPr lang="en-US" sz="1400" dirty="0">
                <a:hlinkClick r:id="rId2"/>
              </a:rPr>
              <a:t>https://www.google.com/url?sa=i&amp;source=images&amp;cd=&amp;ved=2ahUKEwiB6K3N2fPlAhVEBKYKHeXGBUkQjRx6BAgBEAQ&amp;url=https%3A%2F%2Fwww.cnet.com%2Freviews%2Fapple-iphone-x-review%2F&amp;psig=AOvVaw3z1ZysXcsUCx1aXGoKhNK9&amp;ust=1574164425657292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0823102-3672-4EB7-9DF5-F48F5CBEA5FC}"/>
              </a:ext>
            </a:extLst>
          </p:cNvPr>
          <p:cNvSpPr txBox="1">
            <a:spLocks/>
          </p:cNvSpPr>
          <p:nvPr/>
        </p:nvSpPr>
        <p:spPr>
          <a:xfrm>
            <a:off x="1181100" y="2108200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Ios13</a:t>
            </a:r>
            <a:r>
              <a:rPr lang="zh-TW" altLang="en-US" sz="1400" dirty="0"/>
              <a:t>圖片</a:t>
            </a:r>
            <a:r>
              <a:rPr lang="en-US" altLang="zh-TW" sz="1400" dirty="0"/>
              <a:t>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https://www.google.com/url?sa=i&amp;source=images&amp;cd=&amp;ved=2ahUKEwiZ2Yj_2fPlAhWiL6YKHVP6AZEQjRx6BAgBEAQ&amp;url=https%3A%2F%2Fwww.macworld.com%2Farticle%2F3438905%2Fios-13-resource-hub-faqs-tips-guides-and-more.html&amp;psig=AOvVaw2mIEU1NeO7H_QseLZZkf00&amp;ust=1574164530535309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My </a:t>
            </a:r>
            <a:r>
              <a:rPr lang="en-US" sz="1400" dirty="0" err="1"/>
              <a:t>sql</a:t>
            </a:r>
            <a:r>
              <a:rPr lang="en-US" sz="1400" dirty="0"/>
              <a:t> icon: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400" dirty="0"/>
              <a:t>https://www.google.com/url?sa=i&amp;source=images&amp;cd=&amp;ved=2ahUKEwiTgZ-H3_PlAhVN05QKHbY1AMEQjRx6BAgBEAQ&amp;url=https%3A%2F%2Ficonscout.com%2Ficon%2Fmysql-3&amp;psig=AOvVaw2d-pDywEu2ii4kLfv-46kj&amp;ust=1574165888013396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7B2A1D6-FA7B-4FED-8B35-01EF97FAE49D}"/>
              </a:ext>
            </a:extLst>
          </p:cNvPr>
          <p:cNvSpPr txBox="1">
            <a:spLocks/>
          </p:cNvSpPr>
          <p:nvPr/>
        </p:nvSpPr>
        <p:spPr>
          <a:xfrm>
            <a:off x="1097280" y="2108199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search?biw</a:t>
            </a:r>
            <a:r>
              <a:rPr lang="en-US" altLang="zh-TW" dirty="0"/>
              <a:t>=1536&amp;bih=706&amp;tbm=</a:t>
            </a:r>
            <a:r>
              <a:rPr lang="en-US" altLang="zh-TW" dirty="0" err="1"/>
              <a:t>isch&amp;sa</a:t>
            </a:r>
            <a:r>
              <a:rPr lang="en-US" altLang="zh-TW" dirty="0"/>
              <a:t>=1&amp;ei=sAnZXZTpE5CUmAWXnaegBw&amp;q=%E8%8B%B1%E6%96%87&amp;oq=%E8%8B%B1%E6%96%87&amp;gs_l=img.3..0l10.1896.14409..14745...0.0..0.42.337.9......0....1..gws-wiz-img.....0..0i24.Vq2gklr2HLY&amp;ved=0ahUKEwiUgdvgj4DmAhUQCqYKHZfOCXQQ4dUDCAc&amp;uact=5#imgrc=_</a:t>
            </a:r>
          </a:p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search?biw</a:t>
            </a:r>
            <a:r>
              <a:rPr lang="en-US" altLang="zh-TW" dirty="0"/>
              <a:t>=1536&amp;bih=706&amp;tbm=</a:t>
            </a:r>
            <a:r>
              <a:rPr lang="en-US" altLang="zh-TW" dirty="0" err="1"/>
              <a:t>isch&amp;sa</a:t>
            </a:r>
            <a:r>
              <a:rPr lang="en-US" altLang="zh-TW" dirty="0"/>
              <a:t>=1&amp;ei=ORfZXaqeNYTM-Qa75L7wDw&amp;q=%E8%8B%B1%E6%96%87+icon&amp;oq=%E8%8B%B1%E6%96%87+icon&amp;gs_l=img.3..0.1514.1514..2791...0.0..0.48.48.1......0....1..gws-wiz-img.7hL5vq9k274&amp;ved=0ahUKEwjqnpvVnIDmAhUEZt4KHTuyD_4Q4dUDCAc&amp;uact=5#imgrc=NFwJ9-x4Jif29M:</a:t>
            </a:r>
          </a:p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search?biw</a:t>
            </a:r>
            <a:r>
              <a:rPr lang="en-US" altLang="zh-TW" dirty="0"/>
              <a:t>=1536&amp;bih=706&amp;tbm=</a:t>
            </a:r>
            <a:r>
              <a:rPr lang="en-US" altLang="zh-TW" dirty="0" err="1"/>
              <a:t>isch&amp;sa</a:t>
            </a:r>
            <a:r>
              <a:rPr lang="en-US" altLang="zh-TW" dirty="0"/>
              <a:t>=1&amp;ei=bwrZXeK7H43emAW1g7P4BQ&amp;q=%E4%B8%AD%E6%96%87+icon&amp;oq=%E4%B8%AD%E6%96%87+icon&amp;gs_l=img.3..0.3255986.3258756..3258982...4.0..0.50.385.9......0....1..gws-wiz-img.......0i8i30j0i24.iSMsiKWdF7E&amp;ved=0ahUKEwiir_C7kIDmAhUNL6YKHbXBDF8Q4dUDCAc&amp;uact=5#imgrc=jWWpvk9wg2zpxM:</a:t>
            </a:r>
          </a:p>
          <a:p>
            <a:r>
              <a:rPr lang="en-US" altLang="zh-TW" dirty="0"/>
              <a:t>https://www.apple.com/tw/?afid=p238%7Csd9nZSawW-dc_mtid_18707vxu38484_pcrid_231006295679_pgrid_12618487622_&amp;cid=aos-tw-kwgo-brand--slid---product--</a:t>
            </a:r>
          </a:p>
          <a:p>
            <a:r>
              <a:rPr lang="en-US" altLang="zh-TW" dirty="0"/>
              <a:t>https://www.google.com/</a:t>
            </a:r>
            <a:r>
              <a:rPr lang="en-US" altLang="zh-TW" dirty="0" err="1"/>
              <a:t>search?q</a:t>
            </a:r>
            <a:r>
              <a:rPr lang="en-US" altLang="zh-TW" dirty="0"/>
              <a:t>=%E6%B8%B8%E6%A8%99+png&amp;tbm=</a:t>
            </a:r>
            <a:r>
              <a:rPr lang="en-US" altLang="zh-TW" dirty="0" err="1"/>
              <a:t>isch&amp;ved</a:t>
            </a:r>
            <a:r>
              <a:rPr lang="en-US" altLang="zh-TW" dirty="0"/>
              <a:t>=2ahUKEwjln5zVpoDmAhUTx5QKHVqHACgQ2-cCegQIABAA&amp;oq=%E6%B8%B8%E6%A8%99+&amp;</a:t>
            </a:r>
            <a:r>
              <a:rPr lang="en-US" altLang="zh-TW" dirty="0" err="1"/>
              <a:t>gs_l</a:t>
            </a:r>
            <a:r>
              <a:rPr lang="en-US" altLang="zh-TW" dirty="0"/>
              <a:t>=img.1.1.0l10.1669.1669..3089...0.0..0.41.41.1......0....1..gws-wiz-img.z_TBbZVWFYc&amp;ei=tiHZXeXsDpOO0wTajoLAAg&amp;bih=754&amp;biw=1536#imgrc=pABRhLaYQ58BgM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78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4" grpId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1403707" y="490654"/>
            <a:ext cx="7450362" cy="5135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Thanks </a:t>
            </a:r>
          </a:p>
          <a:p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for </a:t>
            </a:r>
          </a:p>
          <a:p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listening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1582127" y="490654"/>
            <a:ext cx="7450362" cy="51353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solidFill>
                  <a:srgbClr val="FFC000"/>
                </a:solidFill>
              </a:rPr>
              <a:t>Thanks </a:t>
            </a:r>
          </a:p>
          <a:p>
            <a:r>
              <a:rPr lang="en-US" sz="11500" b="1" dirty="0">
                <a:solidFill>
                  <a:srgbClr val="FFC000"/>
                </a:solidFill>
              </a:rPr>
              <a:t>for </a:t>
            </a:r>
          </a:p>
          <a:p>
            <a:r>
              <a:rPr lang="en-US" sz="11500" b="1" dirty="0">
                <a:solidFill>
                  <a:srgbClr val="FFC000"/>
                </a:solidFill>
              </a:rPr>
              <a:t>listening</a:t>
            </a:r>
          </a:p>
        </p:txBody>
      </p:sp>
    </p:spTree>
    <p:extLst>
      <p:ext uri="{BB962C8B-B14F-4D97-AF65-F5344CB8AC3E}">
        <p14:creationId xmlns:p14="http://schemas.microsoft.com/office/powerpoint/2010/main" val="2825752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3459570" y="3004373"/>
            <a:ext cx="5350654" cy="1450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rgbClr val="FFC000"/>
                </a:solidFill>
              </a:rPr>
              <a:t>Q&amp;A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3459570" y="2918109"/>
            <a:ext cx="5350654" cy="1450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chemeClr val="tx1"/>
                </a:solidFill>
              </a:rPr>
              <a:t>Q&amp;A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9AF764C-4BDA-40A9-8557-AAA9EFBD001E}"/>
              </a:ext>
            </a:extLst>
          </p:cNvPr>
          <p:cNvSpPr txBox="1">
            <a:spLocks/>
          </p:cNvSpPr>
          <p:nvPr/>
        </p:nvSpPr>
        <p:spPr>
          <a:xfrm>
            <a:off x="3459570" y="2814593"/>
            <a:ext cx="5350654" cy="14509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600" b="1" dirty="0">
                <a:solidFill>
                  <a:schemeClr val="accent5">
                    <a:lumMod val="75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6537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8863" y="666442"/>
            <a:ext cx="3837094" cy="2093975"/>
          </a:xfrm>
        </p:spPr>
        <p:txBody>
          <a:bodyPr/>
          <a:lstStyle/>
          <a:p>
            <a:r>
              <a:rPr lang="zh-TW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系統提供的主要功能：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6816" y="2563211"/>
            <a:ext cx="3517567" cy="306450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捷運站附近的美食及景點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排程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</a:p>
          <a:p>
            <a:endParaRPr lang="zh-TW" altLang="en-US" sz="2000" dirty="0"/>
          </a:p>
        </p:txBody>
      </p:sp>
      <p:pic>
        <p:nvPicPr>
          <p:cNvPr id="2050" name="Picture 2" descr="Image result for 導航icon">
            <a:extLst>
              <a:ext uri="{FF2B5EF4-FFF2-40B4-BE49-F238E27FC236}">
                <a16:creationId xmlns:a16="http://schemas.microsoft.com/office/drawing/2014/main" id="{BE09A862-6803-4E0E-AF7B-690D7F2E8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665" y="2119230"/>
            <a:ext cx="2411206" cy="24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tro icon">
            <a:extLst>
              <a:ext uri="{FF2B5EF4-FFF2-40B4-BE49-F238E27FC236}">
                <a16:creationId xmlns:a16="http://schemas.microsoft.com/office/drawing/2014/main" id="{100609F7-F4DD-4EBF-9308-D0F51B94A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03" y="313820"/>
            <a:ext cx="1734083" cy="236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r icon">
            <a:extLst>
              <a:ext uri="{FF2B5EF4-FFF2-40B4-BE49-F238E27FC236}">
                <a16:creationId xmlns:a16="http://schemas.microsoft.com/office/drawing/2014/main" id="{827F977C-04E2-4C70-9A91-3BFE00F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297" y="3987516"/>
            <a:ext cx="2773703" cy="277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714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F23872-E31C-46B3-88D1-AA359683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捷運站附近的美食及景點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795311-CBD8-4A61-9996-E49EAB51F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利用捷運站查詢站附近的美食或景點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搜尋美食、景點並且告知使用者距離較近的捷運站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Image result for 台灣美食">
            <a:extLst>
              <a:ext uri="{FF2B5EF4-FFF2-40B4-BE49-F238E27FC236}">
                <a16:creationId xmlns:a16="http://schemas.microsoft.com/office/drawing/2014/main" id="{8B6C3A67-6580-4958-94A6-9A131EA0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3546485"/>
            <a:ext cx="3947294" cy="269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台灣景點">
            <a:extLst>
              <a:ext uri="{FF2B5EF4-FFF2-40B4-BE49-F238E27FC236}">
                <a16:creationId xmlns:a16="http://schemas.microsoft.com/office/drawing/2014/main" id="{109DEB1A-A874-4967-909D-B5D9B3AA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12" y="3475370"/>
            <a:ext cx="3801492" cy="285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9D3CACBF-34E0-4A6E-AEAF-E4F35525E56D}"/>
              </a:ext>
            </a:extLst>
          </p:cNvPr>
          <p:cNvSpPr/>
          <p:nvPr/>
        </p:nvSpPr>
        <p:spPr>
          <a:xfrm>
            <a:off x="0" y="0"/>
            <a:ext cx="4638502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869044-DD22-4EB7-B5F9-8BD764CCF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097" y="253151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排程</a:t>
            </a:r>
            <a:endParaRPr lang="zh-TW" alt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6" descr="「iphone ui」的圖片搜尋結果&quot;">
            <a:extLst>
              <a:ext uri="{FF2B5EF4-FFF2-40B4-BE49-F238E27FC236}">
                <a16:creationId xmlns:a16="http://schemas.microsoft.com/office/drawing/2014/main" id="{778BF569-80BA-4F82-B03E-A1DB273E6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7" r="11564"/>
          <a:stretch/>
        </p:blipFill>
        <p:spPr bwMode="auto">
          <a:xfrm>
            <a:off x="6925959" y="0"/>
            <a:ext cx="3850105" cy="680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流程圖: 接點 35">
            <a:extLst>
              <a:ext uri="{FF2B5EF4-FFF2-40B4-BE49-F238E27FC236}">
                <a16:creationId xmlns:a16="http://schemas.microsoft.com/office/drawing/2014/main" id="{58DA4D86-9BFE-4466-8067-EA3754883DFD}"/>
              </a:ext>
            </a:extLst>
          </p:cNvPr>
          <p:cNvSpPr/>
          <p:nvPr/>
        </p:nvSpPr>
        <p:spPr>
          <a:xfrm>
            <a:off x="7582766" y="2340494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C0477744-CFA1-4BA5-8693-6D5D3E4E40A6}"/>
              </a:ext>
            </a:extLst>
          </p:cNvPr>
          <p:cNvCxnSpPr/>
          <p:nvPr/>
        </p:nvCxnSpPr>
        <p:spPr>
          <a:xfrm>
            <a:off x="7714846" y="2462414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流程圖: 接點 72">
            <a:extLst>
              <a:ext uri="{FF2B5EF4-FFF2-40B4-BE49-F238E27FC236}">
                <a16:creationId xmlns:a16="http://schemas.microsoft.com/office/drawing/2014/main" id="{33CFC812-DDBB-4AB5-8311-1B2A4FA7000C}"/>
              </a:ext>
            </a:extLst>
          </p:cNvPr>
          <p:cNvSpPr/>
          <p:nvPr/>
        </p:nvSpPr>
        <p:spPr>
          <a:xfrm>
            <a:off x="7582766" y="3081835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790301DD-1904-4B75-986F-5D8826011FA3}"/>
              </a:ext>
            </a:extLst>
          </p:cNvPr>
          <p:cNvCxnSpPr/>
          <p:nvPr/>
        </p:nvCxnSpPr>
        <p:spPr>
          <a:xfrm>
            <a:off x="7714846" y="3213915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接點 74">
            <a:extLst>
              <a:ext uri="{FF2B5EF4-FFF2-40B4-BE49-F238E27FC236}">
                <a16:creationId xmlns:a16="http://schemas.microsoft.com/office/drawing/2014/main" id="{504BB859-96FC-43BE-B989-6EE9C090571B}"/>
              </a:ext>
            </a:extLst>
          </p:cNvPr>
          <p:cNvSpPr/>
          <p:nvPr/>
        </p:nvSpPr>
        <p:spPr>
          <a:xfrm>
            <a:off x="7584844" y="3840550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F327F549-1A61-44EE-BEFB-AF9A56EFECAC}"/>
              </a:ext>
            </a:extLst>
          </p:cNvPr>
          <p:cNvCxnSpPr/>
          <p:nvPr/>
        </p:nvCxnSpPr>
        <p:spPr>
          <a:xfrm>
            <a:off x="7716924" y="3972630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流程圖: 接點 76">
            <a:extLst>
              <a:ext uri="{FF2B5EF4-FFF2-40B4-BE49-F238E27FC236}">
                <a16:creationId xmlns:a16="http://schemas.microsoft.com/office/drawing/2014/main" id="{30012626-A825-43AB-B7C3-7B6C491678D7}"/>
              </a:ext>
            </a:extLst>
          </p:cNvPr>
          <p:cNvSpPr/>
          <p:nvPr/>
        </p:nvSpPr>
        <p:spPr>
          <a:xfrm>
            <a:off x="7582766" y="4580152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857B252F-94B8-41B3-8544-E59D97F9D070}"/>
              </a:ext>
            </a:extLst>
          </p:cNvPr>
          <p:cNvCxnSpPr/>
          <p:nvPr/>
        </p:nvCxnSpPr>
        <p:spPr>
          <a:xfrm>
            <a:off x="7714846" y="4712232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流程圖: 接點 78">
            <a:extLst>
              <a:ext uri="{FF2B5EF4-FFF2-40B4-BE49-F238E27FC236}">
                <a16:creationId xmlns:a16="http://schemas.microsoft.com/office/drawing/2014/main" id="{AA59027C-E06C-4856-B342-D9FB01BF6442}"/>
              </a:ext>
            </a:extLst>
          </p:cNvPr>
          <p:cNvSpPr/>
          <p:nvPr/>
        </p:nvSpPr>
        <p:spPr>
          <a:xfrm>
            <a:off x="7582766" y="5353227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56D250DE-B1BD-434A-854D-484223AC9731}"/>
              </a:ext>
            </a:extLst>
          </p:cNvPr>
          <p:cNvSpPr txBox="1"/>
          <p:nvPr/>
        </p:nvSpPr>
        <p:spPr>
          <a:xfrm>
            <a:off x="7714846" y="1588842"/>
            <a:ext cx="22863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您的行程如下：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B654D02E-15FF-4BBE-9672-DAAD9DBB2954}"/>
              </a:ext>
            </a:extLst>
          </p:cNvPr>
          <p:cNvSpPr txBox="1"/>
          <p:nvPr/>
        </p:nvSpPr>
        <p:spPr>
          <a:xfrm>
            <a:off x="7771363" y="1546185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排程</a:t>
            </a: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1E7E71D5-67D5-417C-B681-BDA9FD266ED0}"/>
              </a:ext>
            </a:extLst>
          </p:cNvPr>
          <p:cNvSpPr txBox="1"/>
          <p:nvPr/>
        </p:nvSpPr>
        <p:spPr>
          <a:xfrm>
            <a:off x="8909890" y="2704425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導航</a:t>
            </a: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FFBB485A-DE2F-471F-8C59-559BEB6227A3}"/>
              </a:ext>
            </a:extLst>
          </p:cNvPr>
          <p:cNvSpPr txBox="1"/>
          <p:nvPr/>
        </p:nvSpPr>
        <p:spPr>
          <a:xfrm>
            <a:off x="7771363" y="3998942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會員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81067890-6B48-4306-83F8-4BF1040A518E}"/>
              </a:ext>
            </a:extLst>
          </p:cNvPr>
          <p:cNvSpPr txBox="1"/>
          <p:nvPr/>
        </p:nvSpPr>
        <p:spPr>
          <a:xfrm>
            <a:off x="8408785" y="5589635"/>
            <a:ext cx="1715154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已存排程</a:t>
            </a: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1CF5AFD2-C4C7-4B03-BA08-039C94A7950A}"/>
              </a:ext>
            </a:extLst>
          </p:cNvPr>
          <p:cNvSpPr txBox="1"/>
          <p:nvPr/>
        </p:nvSpPr>
        <p:spPr>
          <a:xfrm>
            <a:off x="7338464" y="1634177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選擇起點：</a:t>
            </a: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DB705EF5-C409-4FC2-8935-0D15030082D2}"/>
              </a:ext>
            </a:extLst>
          </p:cNvPr>
          <p:cNvSpPr txBox="1"/>
          <p:nvPr/>
        </p:nvSpPr>
        <p:spPr>
          <a:xfrm>
            <a:off x="7338464" y="2213328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選擇終點：</a:t>
            </a: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172DB01F-0A42-42B1-84A3-3C9428DD844D}"/>
              </a:ext>
            </a:extLst>
          </p:cNvPr>
          <p:cNvSpPr txBox="1"/>
          <p:nvPr/>
        </p:nvSpPr>
        <p:spPr>
          <a:xfrm>
            <a:off x="7361572" y="2805521"/>
            <a:ext cx="2814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選擇地點：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6C2C1E7-CC24-43A8-A418-847BB4B80720}"/>
              </a:ext>
            </a:extLst>
          </p:cNvPr>
          <p:cNvSpPr/>
          <p:nvPr/>
        </p:nvSpPr>
        <p:spPr>
          <a:xfrm>
            <a:off x="8678185" y="2836299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C79D0323-5AFE-422B-B621-31243CE963E2}"/>
              </a:ext>
            </a:extLst>
          </p:cNvPr>
          <p:cNvSpPr/>
          <p:nvPr/>
        </p:nvSpPr>
        <p:spPr>
          <a:xfrm>
            <a:off x="7360268" y="3676812"/>
            <a:ext cx="2763671" cy="23947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18CF1B8-6BB1-47B4-8E7E-7DBD9E0DF1C0}"/>
              </a:ext>
            </a:extLst>
          </p:cNvPr>
          <p:cNvSpPr/>
          <p:nvPr/>
        </p:nvSpPr>
        <p:spPr>
          <a:xfrm>
            <a:off x="8678185" y="2239137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91611BF-350D-4445-8A55-CF0798E4A2DA}"/>
              </a:ext>
            </a:extLst>
          </p:cNvPr>
          <p:cNvSpPr/>
          <p:nvPr/>
        </p:nvSpPr>
        <p:spPr>
          <a:xfrm>
            <a:off x="8678185" y="1664935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5" name="Picture 2" descr="「返回鍵」的圖片搜尋結果&quot;">
            <a:extLst>
              <a:ext uri="{FF2B5EF4-FFF2-40B4-BE49-F238E27FC236}">
                <a16:creationId xmlns:a16="http://schemas.microsoft.com/office/drawing/2014/main" id="{A2C9FE96-E615-4D22-AB99-FD11C216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28" y="830470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46F9C6DB-41A1-4E3F-AAAD-B650A1A00C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66" y="932835"/>
            <a:ext cx="520372" cy="396350"/>
          </a:xfrm>
          <a:prstGeom prst="rect">
            <a:avLst/>
          </a:prstGeom>
        </p:spPr>
      </p:pic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DFB16A9-0B0A-40C1-BEDC-D1A0E29DB4FE}"/>
              </a:ext>
            </a:extLst>
          </p:cNvPr>
          <p:cNvSpPr txBox="1"/>
          <p:nvPr/>
        </p:nvSpPr>
        <p:spPr>
          <a:xfrm>
            <a:off x="8632527" y="1659450"/>
            <a:ext cx="65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中山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C6EFC3F9-73A7-4359-8798-8E0D42B3EDBC}"/>
              </a:ext>
            </a:extLst>
          </p:cNvPr>
          <p:cNvSpPr txBox="1"/>
          <p:nvPr/>
        </p:nvSpPr>
        <p:spPr>
          <a:xfrm>
            <a:off x="7886143" y="4504391"/>
            <a:ext cx="1881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選擇後的地點會出現在這裡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D967504-E376-415D-A2C0-4E515241EF07}"/>
              </a:ext>
            </a:extLst>
          </p:cNvPr>
          <p:cNvSpPr txBox="1"/>
          <p:nvPr/>
        </p:nvSpPr>
        <p:spPr>
          <a:xfrm>
            <a:off x="7312149" y="3671651"/>
            <a:ext cx="27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BDE6DDB-2FF8-4358-A667-0C941A72AAC1}"/>
              </a:ext>
            </a:extLst>
          </p:cNvPr>
          <p:cNvSpPr/>
          <p:nvPr/>
        </p:nvSpPr>
        <p:spPr>
          <a:xfrm>
            <a:off x="7591857" y="1733027"/>
            <a:ext cx="2318158" cy="377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F9512A9F-D7C5-4D8D-8695-55314AC60730}"/>
              </a:ext>
            </a:extLst>
          </p:cNvPr>
          <p:cNvCxnSpPr>
            <a:cxnSpLocks/>
          </p:cNvCxnSpPr>
          <p:nvPr/>
        </p:nvCxnSpPr>
        <p:spPr>
          <a:xfrm flipV="1">
            <a:off x="7285281" y="3346704"/>
            <a:ext cx="2937361" cy="85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線接點 161">
            <a:extLst>
              <a:ext uri="{FF2B5EF4-FFF2-40B4-BE49-F238E27FC236}">
                <a16:creationId xmlns:a16="http://schemas.microsoft.com/office/drawing/2014/main" id="{6EDB16E5-A196-4B4D-AC74-99074BFFA32E}"/>
              </a:ext>
            </a:extLst>
          </p:cNvPr>
          <p:cNvCxnSpPr/>
          <p:nvPr/>
        </p:nvCxnSpPr>
        <p:spPr>
          <a:xfrm flipH="1">
            <a:off x="8744568" y="3355208"/>
            <a:ext cx="44443" cy="3276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01B1CBF6-15A4-41BA-B960-8195C3CD5A4C}"/>
              </a:ext>
            </a:extLst>
          </p:cNvPr>
          <p:cNvSpPr txBox="1"/>
          <p:nvPr/>
        </p:nvSpPr>
        <p:spPr>
          <a:xfrm>
            <a:off x="7305601" y="3832818"/>
            <a:ext cx="4122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</a:t>
            </a:r>
          </a:p>
          <a:p>
            <a:endParaRPr lang="en-US" altLang="zh-TW" dirty="0"/>
          </a:p>
          <a:p>
            <a:r>
              <a:rPr lang="en-US" altLang="zh-TW" dirty="0"/>
              <a:t>3.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</a:p>
          <a:p>
            <a:endParaRPr lang="en-US" altLang="zh-TW" dirty="0"/>
          </a:p>
          <a:p>
            <a:r>
              <a:rPr lang="en-US" altLang="zh-TW" dirty="0"/>
              <a:t>5.</a:t>
            </a:r>
            <a:endParaRPr lang="zh-TW" altLang="en-US" dirty="0"/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F80A98AC-61B7-444C-AF0A-42139615DFB9}"/>
              </a:ext>
            </a:extLst>
          </p:cNvPr>
          <p:cNvSpPr txBox="1"/>
          <p:nvPr/>
        </p:nvSpPr>
        <p:spPr>
          <a:xfrm>
            <a:off x="8820048" y="3832818"/>
            <a:ext cx="3593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</a:p>
          <a:p>
            <a:endParaRPr lang="en-US" altLang="zh-TW" dirty="0"/>
          </a:p>
          <a:p>
            <a:r>
              <a:rPr lang="en-US" altLang="zh-TW" dirty="0"/>
              <a:t>2.</a:t>
            </a:r>
          </a:p>
          <a:p>
            <a:endParaRPr lang="en-US" altLang="zh-TW" dirty="0"/>
          </a:p>
          <a:p>
            <a:r>
              <a:rPr lang="en-US" altLang="zh-TW" dirty="0"/>
              <a:t>3.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</a:p>
          <a:p>
            <a:endParaRPr lang="en-US" altLang="zh-TW" dirty="0"/>
          </a:p>
          <a:p>
            <a:r>
              <a:rPr lang="en-US" altLang="zh-TW" dirty="0"/>
              <a:t>5.</a:t>
            </a:r>
            <a:endParaRPr lang="zh-TW" altLang="en-US" dirty="0"/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3C4ADA30-BAD1-4DAF-BDDA-80C5BC02F9A9}"/>
              </a:ext>
            </a:extLst>
          </p:cNvPr>
          <p:cNvSpPr txBox="1"/>
          <p:nvPr/>
        </p:nvSpPr>
        <p:spPr>
          <a:xfrm>
            <a:off x="7468161" y="3436638"/>
            <a:ext cx="281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推薦美食     推薦景點</a:t>
            </a: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14C97291-C112-497A-BFD6-84B570AF4793}"/>
              </a:ext>
            </a:extLst>
          </p:cNvPr>
          <p:cNvSpPr txBox="1"/>
          <p:nvPr/>
        </p:nvSpPr>
        <p:spPr>
          <a:xfrm>
            <a:off x="9254744" y="2512290"/>
            <a:ext cx="662106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8685C407-2AE5-4E15-A66D-996F32357B05}"/>
              </a:ext>
            </a:extLst>
          </p:cNvPr>
          <p:cNvSpPr txBox="1"/>
          <p:nvPr/>
        </p:nvSpPr>
        <p:spPr>
          <a:xfrm>
            <a:off x="7579251" y="2150234"/>
            <a:ext cx="134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查詢結果：</a:t>
            </a: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ACD3B747-BACE-47C2-AF9C-A5B000EB6C9C}"/>
              </a:ext>
            </a:extLst>
          </p:cNvPr>
          <p:cNvSpPr txBox="1"/>
          <p:nvPr/>
        </p:nvSpPr>
        <p:spPr>
          <a:xfrm>
            <a:off x="7579251" y="2512942"/>
            <a:ext cx="162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</a:p>
        </p:txBody>
      </p:sp>
      <p:pic>
        <p:nvPicPr>
          <p:cNvPr id="169" name="圖片 168">
            <a:extLst>
              <a:ext uri="{FF2B5EF4-FFF2-40B4-BE49-F238E27FC236}">
                <a16:creationId xmlns:a16="http://schemas.microsoft.com/office/drawing/2014/main" id="{645BC2AE-5CD8-48EB-A824-2418D729028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18" y="1784213"/>
            <a:ext cx="311852" cy="311852"/>
          </a:xfrm>
          <a:prstGeom prst="rect">
            <a:avLst/>
          </a:prstGeom>
        </p:spPr>
      </p:pic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948D6862-F8D8-480C-9974-DDFCCE71D76B}"/>
              </a:ext>
            </a:extLst>
          </p:cNvPr>
          <p:cNvSpPr txBox="1"/>
          <p:nvPr/>
        </p:nvSpPr>
        <p:spPr>
          <a:xfrm>
            <a:off x="7903414" y="1735492"/>
            <a:ext cx="20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國立台北商業大學</a:t>
            </a:r>
          </a:p>
        </p:txBody>
      </p:sp>
      <p:pic>
        <p:nvPicPr>
          <p:cNvPr id="107" name="圖片 106">
            <a:extLst>
              <a:ext uri="{FF2B5EF4-FFF2-40B4-BE49-F238E27FC236}">
                <a16:creationId xmlns:a16="http://schemas.microsoft.com/office/drawing/2014/main" id="{252B7BFB-A433-4637-8C12-728E0F3CE98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099" y="1928433"/>
            <a:ext cx="243721" cy="365125"/>
          </a:xfrm>
          <a:prstGeom prst="rect">
            <a:avLst/>
          </a:prstGeom>
        </p:spPr>
      </p:pic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D6542FEB-B053-4C5E-9400-61E4F89D0327}"/>
              </a:ext>
            </a:extLst>
          </p:cNvPr>
          <p:cNvSpPr txBox="1"/>
          <p:nvPr/>
        </p:nvSpPr>
        <p:spPr>
          <a:xfrm>
            <a:off x="7846926" y="2232311"/>
            <a:ext cx="162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中山站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(R11)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F2781297-0AB0-417A-AAC1-F4708D3EF455}"/>
              </a:ext>
            </a:extLst>
          </p:cNvPr>
          <p:cNvSpPr txBox="1"/>
          <p:nvPr/>
        </p:nvSpPr>
        <p:spPr>
          <a:xfrm>
            <a:off x="7858488" y="2656415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搭乘淡水信義線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(1</a:t>
            </a: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站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A405D01E-A099-4F15-B9F0-52B2B4B0B7FF}"/>
              </a:ext>
            </a:extLst>
          </p:cNvPr>
          <p:cNvSpPr txBox="1"/>
          <p:nvPr/>
        </p:nvSpPr>
        <p:spPr>
          <a:xfrm>
            <a:off x="7854219" y="3034142"/>
            <a:ext cx="181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台北車站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(R10)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4787C2B9-99AE-4DD8-8488-8165AC586AE8}"/>
              </a:ext>
            </a:extLst>
          </p:cNvPr>
          <p:cNvSpPr txBox="1"/>
          <p:nvPr/>
        </p:nvSpPr>
        <p:spPr>
          <a:xfrm>
            <a:off x="7868337" y="3439552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轉乘板南線</a:t>
            </a: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B421C416-B1B8-45F7-A4BB-A2F2A215FEF0}"/>
              </a:ext>
            </a:extLst>
          </p:cNvPr>
          <p:cNvSpPr txBox="1"/>
          <p:nvPr/>
        </p:nvSpPr>
        <p:spPr>
          <a:xfrm>
            <a:off x="7854531" y="3801462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台北車站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(BL12)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F41E4274-092E-4C7B-B6BB-77EB16F2680C}"/>
              </a:ext>
            </a:extLst>
          </p:cNvPr>
          <p:cNvSpPr txBox="1"/>
          <p:nvPr/>
        </p:nvSpPr>
        <p:spPr>
          <a:xfrm>
            <a:off x="7888968" y="4186552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搭乘板南線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(1</a:t>
            </a: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站</a:t>
            </a:r>
            <a:r>
              <a:rPr lang="en-US" altLang="zh-TW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76D12D74-1325-4DB7-B98C-D3CD0E11DC7A}"/>
              </a:ext>
            </a:extLst>
          </p:cNvPr>
          <p:cNvSpPr txBox="1"/>
          <p:nvPr/>
        </p:nvSpPr>
        <p:spPr>
          <a:xfrm>
            <a:off x="7864691" y="4540509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善導寺站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(BL13)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661E858B-AFC9-433F-923F-0412E2CED0BA}"/>
              </a:ext>
            </a:extLst>
          </p:cNvPr>
          <p:cNvSpPr txBox="1"/>
          <p:nvPr/>
        </p:nvSpPr>
        <p:spPr>
          <a:xfrm>
            <a:off x="7899128" y="4925599"/>
            <a:ext cx="2286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步行至台北商業大學</a:t>
            </a:r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1DE77AA8-F348-44DD-907F-1EA2E14B4E9D}"/>
              </a:ext>
            </a:extLst>
          </p:cNvPr>
          <p:cNvSpPr txBox="1"/>
          <p:nvPr/>
        </p:nvSpPr>
        <p:spPr>
          <a:xfrm>
            <a:off x="7888968" y="5292373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台北商業大學</a:t>
            </a:r>
          </a:p>
        </p:txBody>
      </p:sp>
      <p:pic>
        <p:nvPicPr>
          <p:cNvPr id="181" name="圖片 180">
            <a:extLst>
              <a:ext uri="{FF2B5EF4-FFF2-40B4-BE49-F238E27FC236}">
                <a16:creationId xmlns:a16="http://schemas.microsoft.com/office/drawing/2014/main" id="{29A375F3-4471-48D6-B347-8ED8434DE1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428" y="2428170"/>
            <a:ext cx="2781427" cy="18542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097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13985 0.004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828 0.00417 L -0.01146 0.00348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4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6 -4.07407E-6 L -0.00951 0.0805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0.08056 L -0.00821 0.16737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21 0.16737 L -0.04818 0.00949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17 0.00949 L -0.1793 0.00162 " pathEditMode="relative" rAng="0" ptsTypes="AA">
                                      <p:cBhvr>
                                        <p:cTn id="1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0"/>
                            </p:stCondLst>
                            <p:childTnLst>
                              <p:par>
                                <p:cTn id="1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500"/>
                            </p:stCondLst>
                            <p:childTnLst>
                              <p:par>
                                <p:cTn id="1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3 0.00162 L -0.04818 0.12824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500"/>
                            </p:stCondLst>
                            <p:childTnLst>
                              <p:par>
                                <p:cTn id="1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500"/>
                            </p:stCondLst>
                            <p:childTnLst>
                              <p:par>
                                <p:cTn id="16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18 0.12824 L -0.18763 -0.10347 " pathEditMode="relative" rAng="0" ptsTypes="AA">
                                      <p:cBhvr>
                                        <p:cTn id="16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000"/>
                            </p:stCondLst>
                            <p:childTnLst>
                              <p:par>
                                <p:cTn id="16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500"/>
                            </p:stCondLst>
                            <p:childTnLst>
                              <p:par>
                                <p:cTn id="1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2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63 -0.10347 L -0.01094 -0.10671 " pathEditMode="relative" rAng="0" ptsTypes="AA">
                                      <p:cBhvr>
                                        <p:cTn id="2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8500"/>
                            </p:stCondLst>
                            <p:childTnLst>
                              <p:par>
                                <p:cTn id="2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9000"/>
                            </p:stCondLst>
                            <p:childTnLst>
                              <p:par>
                                <p:cTn id="23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50"/>
                            </p:stCondLst>
                            <p:childTnLst>
                              <p:par>
                                <p:cTn id="2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75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1000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500"/>
                            </p:stCondLst>
                            <p:childTnLst>
                              <p:par>
                                <p:cTn id="3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75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00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2250"/>
                            </p:stCondLst>
                            <p:childTnLst>
                              <p:par>
                                <p:cTn id="3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3" grpId="0" animBg="1"/>
      <p:bldP spid="75" grpId="0" animBg="1"/>
      <p:bldP spid="77" grpId="0" animBg="1"/>
      <p:bldP spid="79" grpId="0" animBg="1"/>
      <p:bldP spid="80" grpId="0"/>
      <p:bldP spid="103" grpId="0" animBg="1"/>
      <p:bldP spid="104" grpId="0" animBg="1"/>
      <p:bldP spid="105" grpId="0" animBg="1"/>
      <p:bldP spid="106" grpId="0" animBg="1"/>
      <p:bldP spid="108" grpId="0"/>
      <p:bldP spid="108" grpId="1"/>
      <p:bldP spid="108" grpId="2"/>
      <p:bldP spid="108" grpId="3"/>
      <p:bldP spid="109" grpId="0"/>
      <p:bldP spid="109" grpId="1"/>
      <p:bldP spid="109" grpId="2"/>
      <p:bldP spid="109" grpId="3"/>
      <p:bldP spid="110" grpId="0"/>
      <p:bldP spid="110" grpId="1"/>
      <p:bldP spid="110" grpId="2"/>
      <p:bldP spid="110" grpId="3"/>
      <p:bldP spid="111" grpId="0" animBg="1"/>
      <p:bldP spid="111" grpId="1" animBg="1"/>
      <p:bldP spid="111" grpId="2" animBg="1"/>
      <p:bldP spid="111" grpId="3" animBg="1"/>
      <p:bldP spid="112" grpId="0" animBg="1"/>
      <p:bldP spid="112" grpId="1" animBg="1"/>
      <p:bldP spid="112" grpId="2" animBg="1"/>
      <p:bldP spid="112" grpId="3" animBg="1"/>
      <p:bldP spid="113" grpId="0" animBg="1"/>
      <p:bldP spid="113" grpId="1" animBg="1"/>
      <p:bldP spid="113" grpId="2" animBg="1"/>
      <p:bldP spid="113" grpId="3" animBg="1"/>
      <p:bldP spid="114" grpId="0" animBg="1"/>
      <p:bldP spid="114" grpId="1" animBg="1"/>
      <p:bldP spid="114" grpId="2" animBg="1"/>
      <p:bldP spid="114" grpId="3" animBg="1"/>
      <p:bldP spid="117" grpId="0"/>
      <p:bldP spid="117" grpId="1"/>
      <p:bldP spid="117" grpId="2"/>
      <p:bldP spid="117" grpId="3"/>
      <p:bldP spid="119" grpId="0"/>
      <p:bldP spid="119" grpId="1"/>
      <p:bldP spid="119" grpId="2"/>
      <p:bldP spid="138" grpId="0"/>
      <p:bldP spid="138" grpId="1"/>
      <p:bldP spid="160" grpId="0" animBg="1"/>
      <p:bldP spid="160" grpId="1" animBg="1"/>
      <p:bldP spid="163" grpId="0"/>
      <p:bldP spid="163" grpId="1"/>
      <p:bldP spid="164" grpId="0"/>
      <p:bldP spid="164" grpId="1"/>
      <p:bldP spid="165" grpId="0"/>
      <p:bldP spid="165" grpId="1"/>
      <p:bldP spid="166" grpId="0" animBg="1"/>
      <p:bldP spid="166" grpId="1" animBg="1"/>
      <p:bldP spid="166" grpId="2" animBg="1"/>
      <p:bldP spid="167" grpId="0"/>
      <p:bldP spid="167" grpId="1"/>
      <p:bldP spid="168" grpId="0"/>
      <p:bldP spid="168" grpId="1"/>
      <p:bldP spid="168" grpId="2"/>
      <p:bldP spid="171" grpId="0"/>
      <p:bldP spid="171" grpId="1"/>
      <p:bldP spid="171" grpId="2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 descr="「iphone ui」的圖片搜尋結果&quot;">
            <a:extLst>
              <a:ext uri="{FF2B5EF4-FFF2-40B4-BE49-F238E27FC236}">
                <a16:creationId xmlns:a16="http://schemas.microsoft.com/office/drawing/2014/main" id="{A06E3EAF-DA94-465A-B0B2-71A2918AD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7" r="11564"/>
          <a:stretch/>
        </p:blipFill>
        <p:spPr bwMode="auto">
          <a:xfrm>
            <a:off x="6880047" y="0"/>
            <a:ext cx="3854356" cy="681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7254278B-8DDC-47BF-8A69-C418247DFD01}"/>
              </a:ext>
            </a:extLst>
          </p:cNvPr>
          <p:cNvSpPr txBox="1"/>
          <p:nvPr/>
        </p:nvSpPr>
        <p:spPr>
          <a:xfrm>
            <a:off x="7523976" y="1191768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排程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C31292D-BB46-4FB2-AD9C-A16CC41A869C}"/>
              </a:ext>
            </a:extLst>
          </p:cNvPr>
          <p:cNvSpPr txBox="1"/>
          <p:nvPr/>
        </p:nvSpPr>
        <p:spPr>
          <a:xfrm>
            <a:off x="8922328" y="2854316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導航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E5B608A-3E11-4D6E-ADFE-8962BE2A75B5}"/>
              </a:ext>
            </a:extLst>
          </p:cNvPr>
          <p:cNvSpPr txBox="1"/>
          <p:nvPr/>
        </p:nvSpPr>
        <p:spPr>
          <a:xfrm>
            <a:off x="7526146" y="4004198"/>
            <a:ext cx="955040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會員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E0522D6C-39E9-4CF6-8941-2964CF023D65}"/>
              </a:ext>
            </a:extLst>
          </p:cNvPr>
          <p:cNvSpPr txBox="1"/>
          <p:nvPr/>
        </p:nvSpPr>
        <p:spPr>
          <a:xfrm>
            <a:off x="8108542" y="5389233"/>
            <a:ext cx="1768826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已存排程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59E4E8-A490-4865-BC56-FC0A787DD88D}"/>
              </a:ext>
            </a:extLst>
          </p:cNvPr>
          <p:cNvSpPr/>
          <p:nvPr/>
        </p:nvSpPr>
        <p:spPr>
          <a:xfrm>
            <a:off x="-1" y="0"/>
            <a:ext cx="462466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737E31C-0BD6-4131-A735-C0A2292634E8}"/>
              </a:ext>
            </a:extLst>
          </p:cNvPr>
          <p:cNvSpPr txBox="1"/>
          <p:nvPr/>
        </p:nvSpPr>
        <p:spPr>
          <a:xfrm>
            <a:off x="1234426" y="2900482"/>
            <a:ext cx="2796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  <a:endParaRPr 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 descr="「返回鍵」的圖片搜尋結果&quot;">
            <a:extLst>
              <a:ext uri="{FF2B5EF4-FFF2-40B4-BE49-F238E27FC236}">
                <a16:creationId xmlns:a16="http://schemas.microsoft.com/office/drawing/2014/main" id="{5282798D-3594-4748-979E-80B2ED24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18" y="850007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D8E9B96-E604-4FD3-81DA-A633D48A3E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56" y="952372"/>
            <a:ext cx="520372" cy="3963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DF752A-EC20-462F-AA88-65306B699DD6}"/>
              </a:ext>
            </a:extLst>
          </p:cNvPr>
          <p:cNvSpPr txBox="1"/>
          <p:nvPr/>
        </p:nvSpPr>
        <p:spPr>
          <a:xfrm>
            <a:off x="7316554" y="1653714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選擇起點：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693EDAE-40DB-479E-8201-7246FAAA240D}"/>
              </a:ext>
            </a:extLst>
          </p:cNvPr>
          <p:cNvSpPr txBox="1"/>
          <p:nvPr/>
        </p:nvSpPr>
        <p:spPr>
          <a:xfrm>
            <a:off x="7316554" y="2200084"/>
            <a:ext cx="228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選擇終點：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455131B-6422-42D3-B693-F3EDD273D2D8}"/>
              </a:ext>
            </a:extLst>
          </p:cNvPr>
          <p:cNvSpPr/>
          <p:nvPr/>
        </p:nvSpPr>
        <p:spPr>
          <a:xfrm>
            <a:off x="8656275" y="1684472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C77873-E9CB-4C4E-9F5D-9433B0F1B4AA}"/>
              </a:ext>
            </a:extLst>
          </p:cNvPr>
          <p:cNvSpPr/>
          <p:nvPr/>
        </p:nvSpPr>
        <p:spPr>
          <a:xfrm>
            <a:off x="8656275" y="2230862"/>
            <a:ext cx="14648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6EBFF0-462E-41F4-A6BF-EE6BC6EDD6D0}"/>
              </a:ext>
            </a:extLst>
          </p:cNvPr>
          <p:cNvSpPr/>
          <p:nvPr/>
        </p:nvSpPr>
        <p:spPr>
          <a:xfrm>
            <a:off x="9065516" y="166147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/>
              <a:t>昆陽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4488DE-D212-4716-816C-6185334AB860}"/>
              </a:ext>
            </a:extLst>
          </p:cNvPr>
          <p:cNvSpPr/>
          <p:nvPr/>
        </p:nvSpPr>
        <p:spPr>
          <a:xfrm>
            <a:off x="8978679" y="221547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/>
              <a:t>善導寺</a:t>
            </a:r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2F12B430-E654-4270-AD11-77B21BBB4472}"/>
              </a:ext>
            </a:extLst>
          </p:cNvPr>
          <p:cNvSpPr/>
          <p:nvPr/>
        </p:nvSpPr>
        <p:spPr>
          <a:xfrm>
            <a:off x="7560856" y="2360031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F30D0B7-3C5D-4E41-883A-A0D428020FFB}"/>
              </a:ext>
            </a:extLst>
          </p:cNvPr>
          <p:cNvCxnSpPr/>
          <p:nvPr/>
        </p:nvCxnSpPr>
        <p:spPr>
          <a:xfrm>
            <a:off x="7692936" y="2481951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E7C39B9-7C5C-42D1-90E9-E673F75C811A}"/>
              </a:ext>
            </a:extLst>
          </p:cNvPr>
          <p:cNvCxnSpPr>
            <a:cxnSpLocks/>
          </p:cNvCxnSpPr>
          <p:nvPr/>
        </p:nvCxnSpPr>
        <p:spPr>
          <a:xfrm>
            <a:off x="7692936" y="3081644"/>
            <a:ext cx="0" cy="9105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C78BB0A-9D0D-4CEE-96DA-30923C1BECF7}"/>
              </a:ext>
            </a:extLst>
          </p:cNvPr>
          <p:cNvCxnSpPr/>
          <p:nvPr/>
        </p:nvCxnSpPr>
        <p:spPr>
          <a:xfrm>
            <a:off x="7695014" y="3982642"/>
            <a:ext cx="0" cy="696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6F4CD8ED-8AFF-48BB-BD03-B7E1BC5E39CA}"/>
              </a:ext>
            </a:extLst>
          </p:cNvPr>
          <p:cNvSpPr/>
          <p:nvPr/>
        </p:nvSpPr>
        <p:spPr>
          <a:xfrm>
            <a:off x="7560856" y="4599689"/>
            <a:ext cx="264160" cy="2641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0EAB01-0211-4998-8DE2-11BFE0568C67}"/>
              </a:ext>
            </a:extLst>
          </p:cNvPr>
          <p:cNvSpPr txBox="1"/>
          <p:nvPr/>
        </p:nvSpPr>
        <p:spPr>
          <a:xfrm>
            <a:off x="7692936" y="1608379"/>
            <a:ext cx="22863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您的行程如下：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0FCC14F-1C4F-4A97-A5D4-6854B8730C0B}"/>
              </a:ext>
            </a:extLst>
          </p:cNvPr>
          <p:cNvSpPr txBox="1"/>
          <p:nvPr/>
        </p:nvSpPr>
        <p:spPr>
          <a:xfrm>
            <a:off x="7783732" y="4547103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善導寺站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(BL13)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EBBFC0B-AA7E-4DEA-A151-EA1948C08790}"/>
              </a:ext>
            </a:extLst>
          </p:cNvPr>
          <p:cNvSpPr txBox="1"/>
          <p:nvPr/>
        </p:nvSpPr>
        <p:spPr>
          <a:xfrm>
            <a:off x="7825016" y="2273483"/>
            <a:ext cx="181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昆陽站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(BL21)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2E9384E5-DA2A-4D92-9796-FDC17B75C4B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68" y="1798356"/>
            <a:ext cx="243721" cy="365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12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04192 0.2141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92 0.21412 L -0.07005 0.01505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05 0.01505 L -0.06849 0.09583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49 0.09583 L -0.00599 -0.09213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2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12" grpId="0"/>
      <p:bldP spid="12" grpId="1"/>
      <p:bldP spid="13" grpId="0"/>
      <p:bldP spid="13" grpId="1"/>
      <p:bldP spid="14" grpId="0" animBg="1"/>
      <p:bldP spid="14" grpId="1" animBg="1"/>
      <p:bldP spid="15" grpId="0" animBg="1"/>
      <p:bldP spid="15" grpId="1" animBg="1"/>
      <p:bldP spid="2" grpId="0"/>
      <p:bldP spid="2" grpId="1"/>
      <p:bldP spid="3" grpId="0"/>
      <p:bldP spid="3" grpId="1"/>
      <p:bldP spid="18" grpId="0" animBg="1"/>
      <p:bldP spid="22" grpId="0" animBg="1"/>
      <p:bldP spid="23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114FF9-BD8F-45FB-A1EC-1A17594647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186113"/>
            <a:ext cx="4929188" cy="5810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會員</a:t>
            </a:r>
          </a:p>
        </p:txBody>
      </p:sp>
      <p:pic>
        <p:nvPicPr>
          <p:cNvPr id="5" name="Picture 6" descr="「iphone ui」的圖片搜尋結果&quot;">
            <a:extLst>
              <a:ext uri="{FF2B5EF4-FFF2-40B4-BE49-F238E27FC236}">
                <a16:creationId xmlns:a16="http://schemas.microsoft.com/office/drawing/2014/main" id="{5F078B0D-4BC4-4DAE-916F-598E6B422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7" r="11564"/>
          <a:stretch/>
        </p:blipFill>
        <p:spPr bwMode="auto">
          <a:xfrm>
            <a:off x="6994228" y="77638"/>
            <a:ext cx="3833850" cy="678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「返回鍵」的圖片搜尋結果&quot;">
            <a:extLst>
              <a:ext uri="{FF2B5EF4-FFF2-40B4-BE49-F238E27FC236}">
                <a16:creationId xmlns:a16="http://schemas.microsoft.com/office/drawing/2014/main" id="{B52E434F-9F84-48A7-A99B-25780D7B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948" y="608029"/>
            <a:ext cx="576083" cy="5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161C6B8-D21E-43AA-AFF1-13A6CEAF02AE}"/>
              </a:ext>
            </a:extLst>
          </p:cNvPr>
          <p:cNvSpPr txBox="1"/>
          <p:nvPr/>
        </p:nvSpPr>
        <p:spPr>
          <a:xfrm>
            <a:off x="7673989" y="1527142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暱稱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8610F0-BD60-489E-A564-599C04EE21C8}"/>
              </a:ext>
            </a:extLst>
          </p:cNvPr>
          <p:cNvSpPr/>
          <p:nvPr/>
        </p:nvSpPr>
        <p:spPr>
          <a:xfrm>
            <a:off x="8380429" y="1527142"/>
            <a:ext cx="1564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A1C2211-D477-4C98-AAB7-5DA3BD97176B}"/>
              </a:ext>
            </a:extLst>
          </p:cNvPr>
          <p:cNvSpPr txBox="1"/>
          <p:nvPr/>
        </p:nvSpPr>
        <p:spPr>
          <a:xfrm>
            <a:off x="7278063" y="2088037"/>
            <a:ext cx="238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登入資訊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FB497B-BDFB-4949-86CD-04E0A2408FC9}"/>
              </a:ext>
            </a:extLst>
          </p:cNvPr>
          <p:cNvSpPr/>
          <p:nvPr/>
        </p:nvSpPr>
        <p:spPr>
          <a:xfrm>
            <a:off x="8380428" y="2127960"/>
            <a:ext cx="1564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D678E41-D1FD-4347-85A2-0290FAEDC54D}"/>
              </a:ext>
            </a:extLst>
          </p:cNvPr>
          <p:cNvSpPr/>
          <p:nvPr/>
        </p:nvSpPr>
        <p:spPr>
          <a:xfrm>
            <a:off x="7918800" y="5740518"/>
            <a:ext cx="1894787" cy="3385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zh-TW" altLang="en-US" dirty="0"/>
              <a:t>刪除會員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59E4E8-A490-4865-BC56-FC0A787DD88D}"/>
              </a:ext>
            </a:extLst>
          </p:cNvPr>
          <p:cNvSpPr/>
          <p:nvPr/>
        </p:nvSpPr>
        <p:spPr>
          <a:xfrm>
            <a:off x="-1" y="0"/>
            <a:ext cx="464681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37E31C-0BD6-4131-A735-C0A2292634E8}"/>
              </a:ext>
            </a:extLst>
          </p:cNvPr>
          <p:cNvSpPr txBox="1"/>
          <p:nvPr/>
        </p:nvSpPr>
        <p:spPr>
          <a:xfrm>
            <a:off x="1366505" y="2909457"/>
            <a:ext cx="2796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endParaRPr lang="en-US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96971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.1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42F41"/>
      </a:dk2>
      <a:lt2>
        <a:srgbClr val="E2E8E4"/>
      </a:lt2>
      <a:accent1>
        <a:srgbClr val="C34DA0"/>
      </a:accent1>
      <a:accent2>
        <a:srgbClr val="A33BB1"/>
      </a:accent2>
      <a:accent3>
        <a:srgbClr val="844DC3"/>
      </a:accent3>
      <a:accent4>
        <a:srgbClr val="534DB9"/>
      </a:accent4>
      <a:accent5>
        <a:srgbClr val="4D78C3"/>
      </a:accent5>
      <a:accent6>
        <a:srgbClr val="3B98B1"/>
      </a:accent6>
      <a:hlink>
        <a:srgbClr val="5E73C9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</TotalTime>
  <Words>1737</Words>
  <Application>Microsoft Office PowerPoint</Application>
  <PresentationFormat>寬螢幕</PresentationFormat>
  <Paragraphs>340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2" baseType="lpstr">
      <vt:lpstr>微軟正黑體</vt:lpstr>
      <vt:lpstr>標楷體</vt:lpstr>
      <vt:lpstr>Bookman Old Style</vt:lpstr>
      <vt:lpstr>Calibri</vt:lpstr>
      <vt:lpstr>Franklin Gothic Book</vt:lpstr>
      <vt:lpstr>Wingdings</vt:lpstr>
      <vt:lpstr>RetrospectVTI</vt:lpstr>
      <vt:lpstr>臺北捷運行 </vt:lpstr>
      <vt:lpstr>目錄 </vt:lpstr>
      <vt:lpstr>主要更改事項</vt:lpstr>
      <vt:lpstr>  APP功能簡介</vt:lpstr>
      <vt:lpstr>系統提供的主要功能： </vt:lpstr>
      <vt:lpstr>捷運站附近的美食及景點</vt:lpstr>
      <vt:lpstr>排程</vt:lpstr>
      <vt:lpstr>PowerPoint 簡報</vt:lpstr>
      <vt:lpstr>會員</vt:lpstr>
      <vt:lpstr>已存排程</vt:lpstr>
      <vt:lpstr>AR導航</vt:lpstr>
      <vt:lpstr>   WEB功能簡介</vt:lpstr>
      <vt:lpstr>PowerPoint 簡報</vt:lpstr>
      <vt:lpstr>PowerPoint 簡報</vt:lpstr>
      <vt:lpstr>PowerPoint 簡報</vt:lpstr>
      <vt:lpstr>開發者登入畫面</vt:lpstr>
      <vt:lpstr>PowerPoint 簡報</vt:lpstr>
      <vt:lpstr>   FDD</vt:lpstr>
      <vt:lpstr>FDD</vt:lpstr>
      <vt:lpstr>   DFD </vt:lpstr>
      <vt:lpstr>PowerPoint 簡報</vt:lpstr>
      <vt:lpstr>圖0</vt:lpstr>
      <vt:lpstr>圖1</vt:lpstr>
      <vt:lpstr>PowerPoint 簡報</vt:lpstr>
      <vt:lpstr>PowerPoint 簡報</vt:lpstr>
      <vt:lpstr>PowerPoint 簡報</vt:lpstr>
      <vt:lpstr>  程序規格書</vt:lpstr>
      <vt:lpstr>PowerPoint 簡報</vt:lpstr>
      <vt:lpstr>PowerPoint 簡報</vt:lpstr>
      <vt:lpstr>  預期成果</vt:lpstr>
      <vt:lpstr>     使不熟悉台北的外縣市遊客或是國外遊客在台北市的任何地方、任何時間內就可輕輕鬆鬆使用本APP查詢相關資訊。</vt:lpstr>
      <vt:lpstr> 由使用者手動排程或是APP排程並透過AR來為旅客帶位，且有地圖顯示供使用者方便確定位置。 </vt:lpstr>
      <vt:lpstr> 將規劃的行程儲存起來，如果您覺得自己排的不錯、很好玩想要分享給其他用戶參考，可以設定公開來讓其他用戶參考您所排的行程！ 加入計算捷運到站的時間！ </vt:lpstr>
      <vt:lpstr> 系統規格</vt:lpstr>
      <vt:lpstr>系統規格： </vt:lpstr>
      <vt:lpstr> 軟、硬體需求與技術平台</vt:lpstr>
      <vt:lpstr>PowerPoint 簡報</vt:lpstr>
      <vt:lpstr>專案時程與組織分工 </vt:lpstr>
      <vt:lpstr>PowerPoint 簡報</vt:lpstr>
      <vt:lpstr>PowerPoint 簡報</vt:lpstr>
      <vt:lpstr> 未來展望</vt:lpstr>
      <vt:lpstr>未來展望</vt:lpstr>
      <vt:lpstr>圖片來源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臺北捷運行 </dc:title>
  <dc:creator>eric hsu</dc:creator>
  <cp:lastModifiedBy>eric hsu</cp:lastModifiedBy>
  <cp:revision>126</cp:revision>
  <dcterms:created xsi:type="dcterms:W3CDTF">2019-11-18T11:08:01Z</dcterms:created>
  <dcterms:modified xsi:type="dcterms:W3CDTF">2020-05-25T11:43:48Z</dcterms:modified>
</cp:coreProperties>
</file>